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452" r:id="rId6"/>
    <p:sldId id="461" r:id="rId7"/>
    <p:sldId id="499" r:id="rId8"/>
    <p:sldId id="466" r:id="rId9"/>
    <p:sldId id="463" r:id="rId10"/>
    <p:sldId id="500" r:id="rId11"/>
    <p:sldId id="501" r:id="rId12"/>
    <p:sldId id="472" r:id="rId13"/>
    <p:sldId id="473" r:id="rId14"/>
    <p:sldId id="462" r:id="rId1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9FB"/>
    <a:srgbClr val="C6DFF0"/>
    <a:srgbClr val="53564F"/>
    <a:srgbClr val="D3764D"/>
    <a:srgbClr val="99C6E5"/>
    <a:srgbClr val="A95129"/>
    <a:srgbClr val="843F20"/>
    <a:srgbClr val="970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9728" autoAdjust="0"/>
  </p:normalViewPr>
  <p:slideViewPr>
    <p:cSldViewPr>
      <p:cViewPr>
        <p:scale>
          <a:sx n="100" d="100"/>
          <a:sy n="10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 descr="aam_word_a4_header_allo_fejleccel.png"/>
          <p:cNvPicPr>
            <a:picLocks noChangeAspect="1"/>
          </p:cNvPicPr>
          <p:nvPr/>
        </p:nvPicPr>
        <p:blipFill>
          <a:blip r:embed="rId2" cstate="print"/>
          <a:srcRect t="17500" b="34377"/>
          <a:stretch>
            <a:fillRect/>
          </a:stretch>
        </p:blipFill>
        <p:spPr bwMode="auto">
          <a:xfrm>
            <a:off x="0" y="0"/>
            <a:ext cx="67976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1" descr="aam_word_a4_footer_allo.png"/>
          <p:cNvPicPr>
            <a:picLocks noChangeAspect="1"/>
          </p:cNvPicPr>
          <p:nvPr/>
        </p:nvPicPr>
        <p:blipFill>
          <a:blip r:embed="rId3" cstate="print"/>
          <a:srcRect t="48123" b="43127"/>
          <a:stretch>
            <a:fillRect/>
          </a:stretch>
        </p:blipFill>
        <p:spPr bwMode="auto">
          <a:xfrm>
            <a:off x="0" y="9540875"/>
            <a:ext cx="67976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425450" y="9663113"/>
            <a:ext cx="820738" cy="2635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>
                <a:solidFill>
                  <a:srgbClr val="53564F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1DB1D6F7-D08D-4D4E-86D9-49A636AF844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"/>
          </p:nvPr>
        </p:nvSpPr>
        <p:spPr>
          <a:xfrm>
            <a:off x="5170488" y="9617075"/>
            <a:ext cx="1244600" cy="30956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>
                <a:solidFill>
                  <a:srgbClr val="53564F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D4636786-2ADB-49AB-8BE2-A374C2CB0D02}" type="datetimeFigureOut">
              <a:rPr lang="hu-HU"/>
              <a:pPr>
                <a:defRPr/>
              </a:pPr>
              <a:t>2014.09.12.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9598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00647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964113"/>
            <a:ext cx="5438775" cy="4219575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pic>
        <p:nvPicPr>
          <p:cNvPr id="44036" name="Picture 8" descr="H:\AAM\BPROJEKT\843MARC8_sablonok\Sablon_projekt\Képek\Vegleges_design_elemek_0826\AAM_logo_cons\Fedlap nélküli fejlécek\aam_word_a4_header_allo_fejleccel.png"/>
          <p:cNvPicPr>
            <a:picLocks noChangeAspect="1" noChangeArrowheads="1"/>
          </p:cNvPicPr>
          <p:nvPr/>
        </p:nvPicPr>
        <p:blipFill>
          <a:blip r:embed="rId2"/>
          <a:srcRect l="4726" t="16661" r="4561" b="35718"/>
          <a:stretch>
            <a:fillRect/>
          </a:stretch>
        </p:blipFill>
        <p:spPr bwMode="auto">
          <a:xfrm>
            <a:off x="0" y="0"/>
            <a:ext cx="67976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 descr="aam_word_a4_footer_allo.png"/>
          <p:cNvPicPr>
            <a:picLocks noChangeAspect="1"/>
          </p:cNvPicPr>
          <p:nvPr/>
        </p:nvPicPr>
        <p:blipFill>
          <a:blip r:embed="rId3"/>
          <a:srcRect t="47504" b="48122"/>
          <a:stretch>
            <a:fillRect/>
          </a:stretch>
        </p:blipFill>
        <p:spPr bwMode="auto">
          <a:xfrm>
            <a:off x="0" y="9540875"/>
            <a:ext cx="67976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5876925" y="9617075"/>
            <a:ext cx="496888" cy="30956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>
                <a:solidFill>
                  <a:srgbClr val="53564F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0337C2D7-FE26-4E61-B6F6-7A588E9AFBF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"/>
          </p:nvPr>
        </p:nvSpPr>
        <p:spPr>
          <a:xfrm>
            <a:off x="425450" y="9617075"/>
            <a:ext cx="2590800" cy="309563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>
                <a:solidFill>
                  <a:srgbClr val="53564F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2BDBA391-6530-4CC6-BF27-5A09B5F02FC7}" type="datetimeFigureOut">
              <a:rPr lang="hu-HU"/>
              <a:pPr>
                <a:defRPr/>
              </a:pPr>
              <a:t>2014.09.12.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56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50082F-5905-4567-A80B-1388E7F7D139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50082F-5905-4567-A80B-1388E7F7D139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bg_zold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3"/>
          <p:cNvCxnSpPr/>
          <p:nvPr userDrawn="1"/>
        </p:nvCxnSpPr>
        <p:spPr>
          <a:xfrm>
            <a:off x="433158" y="5786438"/>
            <a:ext cx="4643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0280" y="1994695"/>
            <a:ext cx="4643470" cy="286861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3158" y="5357813"/>
            <a:ext cx="4643468" cy="357203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33158" y="5857875"/>
            <a:ext cx="2214563" cy="35718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47866" y="5857892"/>
            <a:ext cx="1500198" cy="357207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1928802"/>
            <a:ext cx="4714876" cy="357189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2374053"/>
            <a:ext cx="4714876" cy="340567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lang="hu-HU" sz="1800" kern="1200" baseline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87312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2775608"/>
            <a:ext cx="4714876" cy="367640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87312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3198920"/>
            <a:ext cx="4714876" cy="372955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55780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3643315"/>
            <a:ext cx="4714876" cy="357189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4055096"/>
            <a:ext cx="4714876" cy="374035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4483725"/>
            <a:ext cx="4714876" cy="374035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4912353"/>
            <a:ext cx="4714876" cy="374035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5340981"/>
            <a:ext cx="4714876" cy="374035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5769609"/>
            <a:ext cx="4714876" cy="374035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sz_dia_oldalszam_nel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g_szurke_zold_oldalszamo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/>
          </p:cNvSpPr>
          <p:nvPr userDrawn="1"/>
        </p:nvSpPr>
        <p:spPr bwMode="auto">
          <a:xfrm>
            <a:off x="8429625" y="571500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73481E5-1683-44A0-921F-937B80353085}" type="slidenum">
              <a:rPr lang="hu-HU" sz="1600" smtClean="0">
                <a:solidFill>
                  <a:schemeClr val="bg1"/>
                </a:solidFill>
                <a:latin typeface="Franklin Gothic Book" pitchFamily="34" charset="0"/>
              </a:rPr>
              <a:pPr algn="ctr" eaLnBrk="1" hangingPunct="1">
                <a:defRPr/>
              </a:pPr>
              <a:t>‹#›</a:t>
            </a:fld>
            <a:endParaRPr lang="hu-HU" sz="16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692948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178563" y="928670"/>
            <a:ext cx="8786875" cy="5286375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bra_rendezett_oldalsz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g_szurke_zold_oldalszamo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8429625" y="571500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A80E9B5-3C0C-46AA-AE2B-45C721C2A22A}" type="slidenum">
              <a:rPr lang="hu-HU" sz="1600" smtClean="0">
                <a:solidFill>
                  <a:schemeClr val="bg1"/>
                </a:solidFill>
                <a:latin typeface="Franklin Gothic Book" pitchFamily="34" charset="0"/>
              </a:rPr>
              <a:pPr algn="ctr" eaLnBrk="1" hangingPunct="1">
                <a:defRPr/>
              </a:pPr>
              <a:t>‹#›</a:t>
            </a:fld>
            <a:endParaRPr lang="hu-HU" sz="16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692948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4572000" y="928670"/>
            <a:ext cx="4393438" cy="5286375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ra_rendezett_oldalsz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g_szurke_zold_oldalszamo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 txBox="1">
            <a:spLocks/>
          </p:cNvSpPr>
          <p:nvPr userDrawn="1"/>
        </p:nvSpPr>
        <p:spPr bwMode="auto">
          <a:xfrm>
            <a:off x="8429625" y="571500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8EF2B914-A026-47C2-B031-D6CB30E512BE}" type="slidenum">
              <a:rPr lang="hu-HU" sz="1600" smtClean="0">
                <a:solidFill>
                  <a:schemeClr val="bg1"/>
                </a:solidFill>
                <a:latin typeface="Franklin Gothic Book" pitchFamily="34" charset="0"/>
              </a:rPr>
              <a:pPr algn="ctr" eaLnBrk="1" hangingPunct="1">
                <a:defRPr/>
              </a:pPr>
              <a:t>‹#›</a:t>
            </a:fld>
            <a:endParaRPr lang="hu-HU" sz="16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692948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178563" y="928670"/>
            <a:ext cx="4393437" cy="5286375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ovegdoboz_oldalsz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g_szurke_zold_oldalszamo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8429625" y="571500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B9D02FF-CFA1-486A-B46D-1524F92715EB}" type="slidenum">
              <a:rPr lang="hu-HU" sz="1600" smtClean="0">
                <a:solidFill>
                  <a:schemeClr val="bg1"/>
                </a:solidFill>
                <a:latin typeface="Franklin Gothic Book" pitchFamily="34" charset="0"/>
              </a:rPr>
              <a:pPr algn="ctr" eaLnBrk="1" hangingPunct="1">
                <a:defRPr/>
              </a:pPr>
              <a:t>‹#›</a:t>
            </a:fld>
            <a:endParaRPr lang="hu-HU" sz="16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692948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643439" y="928671"/>
            <a:ext cx="4357718" cy="2499813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/>
          </p:nvPr>
        </p:nvSpPr>
        <p:spPr>
          <a:xfrm>
            <a:off x="4643438" y="3581400"/>
            <a:ext cx="4357718" cy="2490806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142844" y="3571876"/>
            <a:ext cx="4357718" cy="2499813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4"/>
          </p:nvPr>
        </p:nvSpPr>
        <p:spPr>
          <a:xfrm>
            <a:off x="142844" y="928671"/>
            <a:ext cx="4357718" cy="2499813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szovegdobozos_oldalsza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bg_szurke_zold_oldalszamo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8429625" y="571500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9768EB3-D58C-4EE6-997F-7F1D3462CF0A}" type="slidenum">
              <a:rPr lang="hu-HU" sz="1600" smtClean="0">
                <a:solidFill>
                  <a:schemeClr val="bg1"/>
                </a:solidFill>
                <a:latin typeface="Franklin Gothic Book" pitchFamily="34" charset="0"/>
              </a:rPr>
              <a:pPr algn="ctr" eaLnBrk="1" hangingPunct="1">
                <a:defRPr/>
              </a:pPr>
              <a:t>‹#›</a:t>
            </a:fld>
            <a:endParaRPr lang="hu-HU" sz="160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692948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4643439" y="928671"/>
            <a:ext cx="4357718" cy="2499813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2"/>
          </p:nvPr>
        </p:nvSpPr>
        <p:spPr>
          <a:xfrm>
            <a:off x="2393141" y="3581400"/>
            <a:ext cx="4357718" cy="2490806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4"/>
          </p:nvPr>
        </p:nvSpPr>
        <p:spPr>
          <a:xfrm>
            <a:off x="142844" y="928671"/>
            <a:ext cx="4357718" cy="2499813"/>
          </a:xfrm>
          <a:prstGeom prst="rect">
            <a:avLst/>
          </a:prstGeom>
        </p:spPr>
        <p:txBody>
          <a:bodyPr/>
          <a:lstStyle>
            <a:lvl1pPr>
              <a:buClr>
                <a:srgbClr val="8CC63F"/>
              </a:buClr>
              <a:buFont typeface="Wingdings" pitchFamily="2" charset="2"/>
              <a:buChar char="§"/>
              <a:defRPr sz="2400">
                <a:solidFill>
                  <a:srgbClr val="53564F"/>
                </a:solidFill>
              </a:defRPr>
            </a:lvl1pPr>
            <a:lvl2pPr>
              <a:buClr>
                <a:srgbClr val="8CC63F"/>
              </a:buClr>
              <a:buFont typeface="Wingdings" pitchFamily="2" charset="2"/>
              <a:buChar char="§"/>
              <a:defRPr sz="2000">
                <a:solidFill>
                  <a:srgbClr val="53564F"/>
                </a:solidFill>
              </a:defRPr>
            </a:lvl2pPr>
            <a:lvl3pPr>
              <a:buClr>
                <a:srgbClr val="8CC63F"/>
              </a:buClr>
              <a:buFont typeface="Wingdings" pitchFamily="2" charset="2"/>
              <a:buChar char="§"/>
              <a:defRPr sz="1600">
                <a:solidFill>
                  <a:srgbClr val="53564F"/>
                </a:solidFill>
              </a:defRPr>
            </a:lvl3pPr>
            <a:lvl4pPr>
              <a:buClr>
                <a:srgbClr val="8CC63F"/>
              </a:buClr>
              <a:buFont typeface="Wingdings" pitchFamily="2" charset="2"/>
              <a:buChar char="§"/>
              <a:defRPr sz="1400">
                <a:solidFill>
                  <a:srgbClr val="53564F"/>
                </a:solidFill>
              </a:defRPr>
            </a:lvl4pPr>
            <a:lvl5pPr>
              <a:buClr>
                <a:srgbClr val="8CC63F"/>
              </a:buClr>
              <a:buFont typeface="Wingdings" pitchFamily="2" charset="2"/>
              <a:buChar char="§"/>
              <a:defRPr sz="1200">
                <a:solidFill>
                  <a:srgbClr val="5356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 baseline="0">
                <a:solidFill>
                  <a:srgbClr val="53564F"/>
                </a:solidFill>
              </a:defRPr>
            </a:lvl1pPr>
          </a:lstStyle>
          <a:p>
            <a:pPr lvl="0"/>
            <a:endParaRPr lang="hu-HU" dirty="0" smtClean="0"/>
          </a:p>
          <a:p>
            <a:pPr lvl="0"/>
            <a:r>
              <a:rPr lang="hu-HU" dirty="0" smtClean="0"/>
              <a:t>Második pont</a:t>
            </a:r>
          </a:p>
          <a:p>
            <a:pPr lvl="0"/>
            <a:r>
              <a:rPr lang="hu-HU" dirty="0" smtClean="0"/>
              <a:t>Harmadik pont</a:t>
            </a:r>
          </a:p>
          <a:p>
            <a:pPr lvl="0"/>
            <a:r>
              <a:rPr lang="hu-HU" dirty="0" smtClean="0"/>
              <a:t>Negyedik pont</a:t>
            </a:r>
          </a:p>
          <a:p>
            <a:pPr lvl="0"/>
            <a:r>
              <a:rPr lang="hu-HU" dirty="0" smtClean="0"/>
              <a:t>Ötödik pont</a:t>
            </a:r>
          </a:p>
          <a:p>
            <a:pPr lvl="0"/>
            <a:r>
              <a:rPr lang="hu-HU" dirty="0" smtClean="0"/>
              <a:t>Hatodik pont</a:t>
            </a:r>
          </a:p>
          <a:p>
            <a:pPr lvl="0"/>
            <a:r>
              <a:rPr lang="hu-HU" dirty="0" smtClean="0"/>
              <a:t>Hetedik pont</a:t>
            </a:r>
          </a:p>
          <a:p>
            <a:pPr lvl="0"/>
            <a:r>
              <a:rPr lang="hu-HU" dirty="0" smtClean="0"/>
              <a:t>Nyolcadik pont</a:t>
            </a:r>
          </a:p>
          <a:p>
            <a:pPr lvl="0"/>
            <a:r>
              <a:rPr lang="hu-HU" dirty="0" smtClean="0"/>
              <a:t>Kilencedik pont</a:t>
            </a:r>
          </a:p>
          <a:p>
            <a:pPr lvl="0"/>
            <a:r>
              <a:rPr lang="hu-HU" dirty="0" smtClean="0"/>
              <a:t>Tízedik pont</a:t>
            </a:r>
          </a:p>
          <a:p>
            <a:pPr lvl="0"/>
            <a:r>
              <a:rPr lang="hu-HU" dirty="0" smtClean="0"/>
              <a:t>Tizenegyedik pont</a:t>
            </a:r>
          </a:p>
          <a:p>
            <a:pPr lvl="0"/>
            <a:r>
              <a:rPr lang="hu-HU" dirty="0" smtClean="0"/>
              <a:t>Tizenkettedik pont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1074745"/>
            <a:ext cx="4714876" cy="353991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g_szurke_zo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Stock_000002710859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769938"/>
            <a:ext cx="377825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29124" y="1503373"/>
            <a:ext cx="4714876" cy="353991"/>
          </a:xfrm>
          <a:prstGeom prst="rect">
            <a:avLst/>
          </a:prstGeom>
          <a:solidFill>
            <a:srgbClr val="8CC63F"/>
          </a:solidFill>
        </p:spPr>
        <p:txBody>
          <a:bodyPr/>
          <a:lstStyle>
            <a:lvl1pPr>
              <a:buClr>
                <a:schemeClr val="bg1"/>
              </a:buClr>
              <a:buFont typeface="Arial" pitchFamily="34" charset="0"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29124" y="1071546"/>
            <a:ext cx="3357586" cy="51435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Clr>
                <a:srgbClr val="8CC63F"/>
              </a:buClr>
              <a:buFont typeface="Arial" pitchFamily="34" charset="0"/>
              <a:buNone/>
              <a:defRPr sz="1800">
                <a:solidFill>
                  <a:srgbClr val="53564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 smtClean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571604" y="128563"/>
            <a:ext cx="7572396" cy="428628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rgbClr val="53564F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99" r:id="rId1"/>
    <p:sldLayoutId id="2147487500" r:id="rId2"/>
    <p:sldLayoutId id="2147487501" r:id="rId3"/>
    <p:sldLayoutId id="2147487502" r:id="rId4"/>
    <p:sldLayoutId id="2147487503" r:id="rId5"/>
    <p:sldLayoutId id="2147487504" r:id="rId6"/>
    <p:sldLayoutId id="2147487505" r:id="rId7"/>
    <p:sldLayoutId id="2147487506" r:id="rId8"/>
    <p:sldLayoutId id="2147487507" r:id="rId9"/>
    <p:sldLayoutId id="2147487508" r:id="rId10"/>
    <p:sldLayoutId id="2147487509" r:id="rId11"/>
    <p:sldLayoutId id="2147487510" r:id="rId12"/>
    <p:sldLayoutId id="2147487511" r:id="rId13"/>
    <p:sldLayoutId id="2147487512" r:id="rId14"/>
    <p:sldLayoutId id="2147487513" r:id="rId15"/>
    <p:sldLayoutId id="2147487514" r:id="rId16"/>
    <p:sldLayoutId id="2147487515" r:id="rId17"/>
    <p:sldLayoutId id="2147487516" r:id="rId18"/>
    <p:sldLayoutId id="2147487517" r:id="rId19"/>
    <p:sldLayoutId id="2147487498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9"/>
          <p:cNvSpPr>
            <a:spLocks noGrp="1"/>
          </p:cNvSpPr>
          <p:nvPr>
            <p:ph type="title"/>
          </p:nvPr>
        </p:nvSpPr>
        <p:spPr bwMode="auto">
          <a:xfrm>
            <a:off x="467544" y="1329059"/>
            <a:ext cx="4897438" cy="36841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2000" dirty="0" smtClean="0">
                <a:solidFill>
                  <a:schemeClr val="tx1"/>
                </a:solidFill>
              </a:rPr>
              <a:t/>
            </a:r>
            <a:br>
              <a:rPr lang="hu-HU" altLang="hu-HU" sz="2000" dirty="0" smtClean="0">
                <a:solidFill>
                  <a:schemeClr val="tx1"/>
                </a:solidFill>
              </a:rPr>
            </a:br>
            <a:r>
              <a:rPr lang="hu-HU" altLang="hu-HU" sz="2000" dirty="0" smtClean="0">
                <a:solidFill>
                  <a:schemeClr val="tx1"/>
                </a:solidFill>
              </a:rPr>
              <a:t>Projekt eredményeinek </a:t>
            </a:r>
            <a:r>
              <a:rPr lang="hu-HU" altLang="hu-HU" sz="2000" dirty="0" err="1" smtClean="0">
                <a:solidFill>
                  <a:schemeClr val="tx1"/>
                </a:solidFill>
              </a:rPr>
              <a:t>disszeminációja</a:t>
            </a:r>
            <a:r>
              <a:rPr lang="hu-HU" altLang="hu-HU" sz="2000" dirty="0" smtClean="0">
                <a:solidFill>
                  <a:schemeClr val="tx1"/>
                </a:solidFill>
              </a:rPr>
              <a:t> – </a:t>
            </a:r>
            <a:br>
              <a:rPr lang="hu-HU" altLang="hu-HU" sz="2000" dirty="0" smtClean="0">
                <a:solidFill>
                  <a:schemeClr val="tx1"/>
                </a:solidFill>
              </a:rPr>
            </a:br>
            <a:r>
              <a:rPr lang="hu-HU" altLang="hu-HU" sz="2000" dirty="0" smtClean="0">
                <a:solidFill>
                  <a:schemeClr val="tx1"/>
                </a:solidFill>
              </a:rPr>
              <a:t/>
            </a:r>
            <a:br>
              <a:rPr lang="hu-HU" altLang="hu-HU" sz="2000" dirty="0" smtClean="0">
                <a:solidFill>
                  <a:schemeClr val="tx1"/>
                </a:solidFill>
              </a:rPr>
            </a:br>
            <a:r>
              <a:rPr lang="hu-HU" altLang="hu-HU" sz="2400" dirty="0" smtClean="0">
                <a:solidFill>
                  <a:schemeClr val="tx1"/>
                </a:solidFill>
              </a:rPr>
              <a:t>Általános projektbemutató</a:t>
            </a:r>
            <a:br>
              <a:rPr lang="hu-HU" altLang="hu-HU" sz="2400" dirty="0" smtClean="0">
                <a:solidFill>
                  <a:schemeClr val="tx1"/>
                </a:solidFill>
              </a:rPr>
            </a:b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ÁROP- 1.A.5- 2013</a:t>
            </a:r>
            <a:r>
              <a:rPr lang="hu-HU" altLang="hu-HU" sz="2400" dirty="0" smtClean="0">
                <a:solidFill>
                  <a:schemeClr val="tx1"/>
                </a:solidFill>
              </a:rPr>
              <a:t/>
            </a:r>
            <a:br>
              <a:rPr lang="hu-HU" altLang="hu-HU" sz="2400" dirty="0" smtClean="0">
                <a:solidFill>
                  <a:schemeClr val="tx1"/>
                </a:solidFill>
              </a:rPr>
            </a:br>
            <a:r>
              <a:rPr lang="hu-HU" altLang="hu-HU" sz="2400" dirty="0" smtClean="0">
                <a:solidFill>
                  <a:schemeClr val="tx1"/>
                </a:solidFill>
              </a:rPr>
              <a:t/>
            </a:r>
            <a:br>
              <a:rPr lang="hu-HU" altLang="hu-HU" sz="2400" dirty="0" smtClean="0">
                <a:solidFill>
                  <a:schemeClr val="tx1"/>
                </a:solidFill>
              </a:rPr>
            </a:br>
            <a:r>
              <a:rPr lang="hu-HU" altLang="hu-HU" sz="2000" dirty="0" smtClean="0"/>
              <a:t>„Szervezetfejlesztés a konvergencia régióban lévő önkormányzatok számára”</a:t>
            </a:r>
            <a:r>
              <a:rPr lang="hu-HU" altLang="hu-HU" sz="2000" dirty="0" smtClean="0">
                <a:solidFill>
                  <a:srgbClr val="C00000"/>
                </a:solidFill>
              </a:rPr>
              <a:t> </a:t>
            </a:r>
            <a:br>
              <a:rPr lang="hu-HU" altLang="hu-HU" sz="2000" dirty="0" smtClean="0">
                <a:solidFill>
                  <a:srgbClr val="C00000"/>
                </a:solidFill>
              </a:rPr>
            </a:br>
            <a:endParaRPr lang="en-GB" altLang="hu-HU" sz="2000" i="1" dirty="0" smtClean="0">
              <a:solidFill>
                <a:schemeClr val="tx1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 bwMode="auto">
          <a:xfrm>
            <a:off x="433189" y="5805264"/>
            <a:ext cx="2214563" cy="357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smtClean="0"/>
              <a:t>Dunaújváros</a:t>
            </a:r>
            <a:endParaRPr lang="en-GB" altLang="hu-HU" dirty="0" smtClean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 bwMode="auto">
          <a:xfrm>
            <a:off x="2933502" y="5805264"/>
            <a:ext cx="2214562" cy="357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altLang="hu-HU" dirty="0" smtClean="0"/>
              <a:t>20</a:t>
            </a:r>
            <a:r>
              <a:rPr lang="hu-HU" altLang="hu-HU" dirty="0" smtClean="0"/>
              <a:t>14. </a:t>
            </a:r>
            <a:r>
              <a:rPr lang="hu-HU" altLang="hu-HU" dirty="0"/>
              <a:t>s</a:t>
            </a:r>
            <a:r>
              <a:rPr lang="hu-HU" altLang="hu-HU" dirty="0" smtClean="0"/>
              <a:t>zeptember 15.</a:t>
            </a:r>
            <a:endParaRPr lang="en-GB" altLang="hu-HU" dirty="0" smtClean="0"/>
          </a:p>
        </p:txBody>
      </p:sp>
      <p:pic>
        <p:nvPicPr>
          <p:cNvPr id="15" name="Picture 3" descr="magyary_final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83" t="25348" b="16531"/>
          <a:stretch>
            <a:fillRect/>
          </a:stretch>
        </p:blipFill>
        <p:spPr bwMode="auto">
          <a:xfrm>
            <a:off x="1759461" y="5013176"/>
            <a:ext cx="259651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1" descr="DMJV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250" y="188640"/>
            <a:ext cx="719390" cy="896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29" y="3501008"/>
            <a:ext cx="4062271" cy="280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 txBox="1">
            <a:spLocks/>
          </p:cNvSpPr>
          <p:nvPr/>
        </p:nvSpPr>
        <p:spPr bwMode="auto">
          <a:xfrm>
            <a:off x="250626" y="2132856"/>
            <a:ext cx="4897438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53564F"/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hu-HU" altLang="hu-HU" sz="2400" smtClean="0">
                <a:solidFill>
                  <a:schemeClr val="tx1"/>
                </a:solidFill>
              </a:rPr>
              <a:t/>
            </a:r>
            <a:br>
              <a:rPr lang="hu-HU" altLang="hu-HU" sz="2400" smtClean="0">
                <a:solidFill>
                  <a:schemeClr val="tx1"/>
                </a:solidFill>
              </a:rPr>
            </a:br>
            <a:r>
              <a:rPr lang="hu-HU" altLang="hu-HU" sz="2400" smtClean="0">
                <a:solidFill>
                  <a:schemeClr val="tx1"/>
                </a:solidFill>
              </a:rPr>
              <a:t>Köszönjük a figyelmet!</a:t>
            </a:r>
            <a:r>
              <a:rPr lang="hu-HU" altLang="hu-HU" sz="2400" smtClean="0">
                <a:solidFill>
                  <a:srgbClr val="C00000"/>
                </a:solidFill>
              </a:rPr>
              <a:t/>
            </a:r>
            <a:br>
              <a:rPr lang="hu-HU" altLang="hu-HU" sz="2400" smtClean="0">
                <a:solidFill>
                  <a:srgbClr val="C00000"/>
                </a:solidFill>
              </a:rPr>
            </a:br>
            <a:endParaRPr lang="en-GB" altLang="hu-HU" sz="2400" i="1" dirty="0" smtClean="0">
              <a:solidFill>
                <a:schemeClr val="tx1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/>
          </p:nvPr>
        </p:nvSpPr>
        <p:spPr bwMode="auto">
          <a:xfrm>
            <a:off x="465220" y="5805264"/>
            <a:ext cx="2214563" cy="357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dirty="0" smtClean="0"/>
              <a:t>Dunaújváros</a:t>
            </a:r>
            <a:endParaRPr lang="en-GB" altLang="hu-HU" dirty="0" smtClean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/>
          </p:nvPr>
        </p:nvSpPr>
        <p:spPr bwMode="auto">
          <a:xfrm>
            <a:off x="2861494" y="5805264"/>
            <a:ext cx="2214562" cy="357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altLang="hu-HU" dirty="0" smtClean="0"/>
              <a:t>20</a:t>
            </a:r>
            <a:r>
              <a:rPr lang="hu-HU" altLang="hu-HU" dirty="0" smtClean="0"/>
              <a:t>14. szeptember </a:t>
            </a:r>
            <a:r>
              <a:rPr lang="hu-HU" altLang="hu-HU" dirty="0"/>
              <a:t>1</a:t>
            </a:r>
            <a:r>
              <a:rPr lang="hu-HU" altLang="hu-HU" dirty="0" smtClean="0"/>
              <a:t>5.</a:t>
            </a:r>
            <a:endParaRPr lang="en-GB" altLang="hu-HU" dirty="0" smtClean="0"/>
          </a:p>
        </p:txBody>
      </p:sp>
      <p:pic>
        <p:nvPicPr>
          <p:cNvPr id="17" name="Picture 3" descr="magyary_final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83" t="25348" b="16531"/>
          <a:stretch>
            <a:fillRect/>
          </a:stretch>
        </p:blipFill>
        <p:spPr bwMode="auto">
          <a:xfrm>
            <a:off x="1579815" y="3121595"/>
            <a:ext cx="259651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1" descr="DMJV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719390" cy="8961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29" y="3501008"/>
            <a:ext cx="4062271" cy="280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Tartalomjegyzék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77900" y="2006600"/>
            <a:ext cx="6965950" cy="576263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b="1" i="1" dirty="0" smtClean="0">
                <a:solidFill>
                  <a:schemeClr val="bg1"/>
                </a:solidFill>
              </a:rPr>
              <a:t>Bemutatkozás</a:t>
            </a:r>
            <a:endParaRPr lang="hu-HU" sz="1500" b="1" i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8016875" y="2006600"/>
            <a:ext cx="752475" cy="576263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algn="ctr" defTabSz="1042988">
              <a:defRPr/>
            </a:pPr>
            <a:r>
              <a:rPr lang="hu-HU" sz="15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angle 9"/>
          <p:cNvSpPr/>
          <p:nvPr/>
        </p:nvSpPr>
        <p:spPr>
          <a:xfrm>
            <a:off x="336550" y="2006600"/>
            <a:ext cx="568325" cy="576263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Rectangle 28"/>
          <p:cNvSpPr/>
          <p:nvPr/>
        </p:nvSpPr>
        <p:spPr>
          <a:xfrm>
            <a:off x="977900" y="3252788"/>
            <a:ext cx="69659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Együttműködés, tapasztalatok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8016875" y="3252788"/>
            <a:ext cx="752475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8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9" name="Rectangle 30"/>
          <p:cNvSpPr/>
          <p:nvPr/>
        </p:nvSpPr>
        <p:spPr>
          <a:xfrm>
            <a:off x="336550" y="3252788"/>
            <a:ext cx="568325" cy="576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ctangle 10"/>
          <p:cNvSpPr/>
          <p:nvPr/>
        </p:nvSpPr>
        <p:spPr>
          <a:xfrm>
            <a:off x="977900" y="2630488"/>
            <a:ext cx="69659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A projekt általános ismertetése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8016875" y="2630488"/>
            <a:ext cx="752475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3"/>
          <p:cNvSpPr/>
          <p:nvPr/>
        </p:nvSpPr>
        <p:spPr>
          <a:xfrm>
            <a:off x="336550" y="2630488"/>
            <a:ext cx="568325" cy="576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AAM Tanácsadó </a:t>
            </a:r>
            <a:r>
              <a:rPr lang="hu-HU" sz="2000" dirty="0" err="1"/>
              <a:t>Zrt</a:t>
            </a:r>
            <a:r>
              <a:rPr lang="hu-HU" sz="2000" dirty="0"/>
              <a:t>. bemutatása</a:t>
            </a:r>
            <a:endParaRPr 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956878"/>
            <a:ext cx="6156176" cy="528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/>
          <p:nvPr/>
        </p:nvSpPr>
        <p:spPr>
          <a:xfrm>
            <a:off x="5292725" y="5508054"/>
            <a:ext cx="3851275" cy="657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000" dirty="0">
                <a:latin typeface="Franklin Gothic Demi Cond" pitchFamily="34" charset="0"/>
              </a:rPr>
              <a:t>AAM Budapest, Bukarest, Zágráb</a:t>
            </a:r>
          </a:p>
        </p:txBody>
      </p:sp>
      <p:sp>
        <p:nvSpPr>
          <p:cNvPr id="15" name="Rectangle 8"/>
          <p:cNvSpPr/>
          <p:nvPr/>
        </p:nvSpPr>
        <p:spPr>
          <a:xfrm>
            <a:off x="5292725" y="3356992"/>
            <a:ext cx="3851275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000" dirty="0">
                <a:latin typeface="Franklin Gothic Demi Cond" pitchFamily="34" charset="0"/>
              </a:rPr>
              <a:t>100% magyar tulajdon</a:t>
            </a:r>
          </a:p>
        </p:txBody>
      </p:sp>
      <p:sp>
        <p:nvSpPr>
          <p:cNvPr id="16" name="Rectangle 11"/>
          <p:cNvSpPr/>
          <p:nvPr/>
        </p:nvSpPr>
        <p:spPr>
          <a:xfrm>
            <a:off x="7135813" y="1052736"/>
            <a:ext cx="2008187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2000" dirty="0">
                <a:latin typeface="Franklin Gothic Demi Cond" pitchFamily="34" charset="0"/>
              </a:rPr>
              <a:t>Projektek 14 országban</a:t>
            </a:r>
          </a:p>
        </p:txBody>
      </p:sp>
      <p:sp>
        <p:nvSpPr>
          <p:cNvPr id="17" name="Rectangle 12"/>
          <p:cNvSpPr/>
          <p:nvPr/>
        </p:nvSpPr>
        <p:spPr>
          <a:xfrm>
            <a:off x="7132638" y="2483743"/>
            <a:ext cx="2008187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2000" dirty="0">
                <a:latin typeface="Franklin Gothic Demi Cond" pitchFamily="34" charset="0"/>
              </a:rPr>
              <a:t>1500+ projekt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03" y="4284935"/>
            <a:ext cx="17954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Szm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90" y="5508897"/>
            <a:ext cx="6477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Documents and Settings\kbohm\Desktop\logo\pmsz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7090" y="4859610"/>
            <a:ext cx="9477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165" y="4788172"/>
            <a:ext cx="744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7"/>
          <p:cNvSpPr/>
          <p:nvPr/>
        </p:nvSpPr>
        <p:spPr>
          <a:xfrm>
            <a:off x="115540" y="3851547"/>
            <a:ext cx="2008188" cy="3603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>
                <a:latin typeface="Franklin Gothic Demi Cond" pitchFamily="34" charset="0"/>
              </a:rPr>
              <a:t>Szervezeti tagságaink</a:t>
            </a:r>
          </a:p>
        </p:txBody>
      </p:sp>
      <p:sp>
        <p:nvSpPr>
          <p:cNvPr id="23" name="Rectangle 18"/>
          <p:cNvSpPr/>
          <p:nvPr/>
        </p:nvSpPr>
        <p:spPr>
          <a:xfrm>
            <a:off x="157510" y="1013742"/>
            <a:ext cx="2008188" cy="3603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400" dirty="0">
                <a:latin typeface="Franklin Gothic Demi Cond" pitchFamily="34" charset="0"/>
              </a:rPr>
              <a:t>Tanácsadói képesítéseink</a:t>
            </a:r>
          </a:p>
        </p:txBody>
      </p:sp>
      <p:pic>
        <p:nvPicPr>
          <p:cNvPr id="24" name="Picture 10" descr="http://api.ning.com/files/bb3FX6nBnKfMgRJfvMAMA51Rcswrx4eRSBJAmptmKyPvAf16wY56-r405mtJdSVph0tth2py2YzD4F1hlFqvfZRF7op4SYen/CMClogohigh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510" y="1445542"/>
            <a:ext cx="647700" cy="64770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Picture 28" descr="http://www.helix-services.com/assets/images/ITIL_iseb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698" y="2237705"/>
            <a:ext cx="514350" cy="38735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2" descr="http://www.bondingexperts.at/images/sixsigm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9423" y="2164680"/>
            <a:ext cx="665162" cy="674687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33885" y="1516980"/>
            <a:ext cx="777875" cy="398462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510" y="2237705"/>
            <a:ext cx="482600" cy="382587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3160" y="1445542"/>
            <a:ext cx="647700" cy="592138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4" descr="http://www.logistiek-advies.nl/UserFiles/Image/grafiekjes%20def/procuremen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8335" y="2740942"/>
            <a:ext cx="384175" cy="390525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" name="Rectangle 26"/>
          <p:cNvSpPr/>
          <p:nvPr/>
        </p:nvSpPr>
        <p:spPr>
          <a:xfrm>
            <a:off x="5292725" y="4068192"/>
            <a:ext cx="3851275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000" dirty="0" smtClean="0">
                <a:latin typeface="Franklin Gothic Demi Cond" pitchFamily="34" charset="0"/>
              </a:rPr>
              <a:t>19</a:t>
            </a:r>
            <a:r>
              <a:rPr lang="hu-HU" sz="2000" dirty="0" smtClean="0">
                <a:latin typeface="Franklin Gothic Demi Cond" pitchFamily="34" charset="0"/>
              </a:rPr>
              <a:t> </a:t>
            </a:r>
            <a:r>
              <a:rPr lang="hu-HU" sz="2000" dirty="0">
                <a:latin typeface="Franklin Gothic Demi Cond" pitchFamily="34" charset="0"/>
              </a:rPr>
              <a:t>év folyamatos fejlődés</a:t>
            </a:r>
          </a:p>
        </p:txBody>
      </p:sp>
      <p:sp>
        <p:nvSpPr>
          <p:cNvPr id="32" name="Rectangle 27"/>
          <p:cNvSpPr/>
          <p:nvPr/>
        </p:nvSpPr>
        <p:spPr>
          <a:xfrm>
            <a:off x="5292725" y="4787329"/>
            <a:ext cx="3851275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latin typeface="Franklin Gothic Demi Cond" pitchFamily="34" charset="0"/>
              </a:rPr>
              <a:t>Alapkompetenciáink: szervezetfejlesztés, folyamatszervezés, PM, IT bevezetés</a:t>
            </a:r>
            <a:endParaRPr lang="hu-HU" dirty="0">
              <a:latin typeface="Franklin Gothic Demi Cond" pitchFamily="34" charset="0"/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7132638" y="1772816"/>
            <a:ext cx="2008187" cy="657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u-HU" sz="2000" dirty="0">
                <a:latin typeface="Franklin Gothic Demi Cond" pitchFamily="34" charset="0"/>
              </a:rPr>
              <a:t>80+ munkatárs</a:t>
            </a:r>
          </a:p>
        </p:txBody>
      </p:sp>
    </p:spTree>
    <p:extLst>
      <p:ext uri="{BB962C8B-B14F-4D97-AF65-F5344CB8AC3E}">
        <p14:creationId xmlns:p14="http://schemas.microsoft.com/office/powerpoint/2010/main" val="7718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Tartalomjegyzék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77900" y="2006600"/>
            <a:ext cx="696595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/>
            <a:r>
              <a:rPr lang="hu-HU" sz="1500" dirty="0" smtClean="0">
                <a:solidFill>
                  <a:schemeClr val="tx1"/>
                </a:solidFill>
              </a:rPr>
              <a:t>Bemutatkozás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8016875" y="2006600"/>
            <a:ext cx="752475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algn="ctr" defTabSz="1042988">
              <a:defRPr/>
            </a:pPr>
            <a:r>
              <a:rPr lang="hu-HU" sz="1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9"/>
          <p:cNvSpPr/>
          <p:nvPr/>
        </p:nvSpPr>
        <p:spPr>
          <a:xfrm>
            <a:off x="336550" y="2006600"/>
            <a:ext cx="568325" cy="5762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Rectangle 28"/>
          <p:cNvSpPr/>
          <p:nvPr/>
        </p:nvSpPr>
        <p:spPr>
          <a:xfrm>
            <a:off x="984250" y="3252788"/>
            <a:ext cx="69659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Együttműködés, tapasztalatok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8016875" y="3252788"/>
            <a:ext cx="752475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tangle 30"/>
          <p:cNvSpPr/>
          <p:nvPr/>
        </p:nvSpPr>
        <p:spPr>
          <a:xfrm>
            <a:off x="336550" y="3252788"/>
            <a:ext cx="568325" cy="576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ctangle 10"/>
          <p:cNvSpPr/>
          <p:nvPr/>
        </p:nvSpPr>
        <p:spPr>
          <a:xfrm>
            <a:off x="984250" y="2630488"/>
            <a:ext cx="6965950" cy="576262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b="1" i="1" dirty="0" smtClean="0">
                <a:solidFill>
                  <a:schemeClr val="bg1"/>
                </a:solidFill>
              </a:rPr>
              <a:t>A projekt általános ismertetése</a:t>
            </a:r>
            <a:endParaRPr lang="hu-HU" sz="1500" b="1" i="1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8016875" y="2630488"/>
            <a:ext cx="752475" cy="576262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algn="ctr" defTabSz="1042988">
              <a:defRPr/>
            </a:pPr>
            <a:r>
              <a:rPr lang="hu-HU" sz="15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angle 13"/>
          <p:cNvSpPr/>
          <p:nvPr/>
        </p:nvSpPr>
        <p:spPr>
          <a:xfrm>
            <a:off x="336550" y="2630488"/>
            <a:ext cx="568325" cy="576262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Projekt bemutatása</a:t>
            </a:r>
            <a:endParaRPr lang="en-US" sz="2000" dirty="0" smtClean="0"/>
          </a:p>
        </p:txBody>
      </p:sp>
      <p:graphicFrame>
        <p:nvGraphicFramePr>
          <p:cNvPr id="12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01299"/>
              </p:ext>
            </p:extLst>
          </p:nvPr>
        </p:nvGraphicFramePr>
        <p:xfrm>
          <a:off x="179510" y="692696"/>
          <a:ext cx="8784978" cy="4911545"/>
        </p:xfrm>
        <a:graphic>
          <a:graphicData uri="http://schemas.openxmlformats.org/drawingml/2006/table">
            <a:tbl>
              <a:tblPr/>
              <a:tblGrid>
                <a:gridCol w="2448274"/>
                <a:gridCol w="1080120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13959"/>
                <a:gridCol w="432048"/>
                <a:gridCol w="522145"/>
                <a:gridCol w="430292"/>
                <a:gridCol w="433804"/>
              </a:tblGrid>
              <a:tr h="334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Fejlesztési </a:t>
                      </a:r>
                      <a:r>
                        <a:rPr lang="hu-H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elem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Határidő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jan.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febr.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márc.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ápr.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máj.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jún.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júl.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aug.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szept.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okt.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nov.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 Korábbi ÁROP 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felülvizsgálat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2014.02.28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02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Támogató infrastruktúra és szerződéses kapcsolatok felülvizsgálata 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6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Költségcsökkentés, hatékonyságnövelés rövid, közép- és hosszú távú opcióinak és stratégiájának kidolgozása 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2014.03.31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sv-S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Feladat-ellátási és finanszírozási modell kidolgozása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2550" indent="0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6. Intézményirányítási erőforrás-tervező és vezetői információs  rendszer kidolgozása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 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9. Átfogó elégedettség felmérés a közszolgáltatásokról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1. 2014.03.31</a:t>
                      </a:r>
                    </a:p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2. 2014.09.30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10. Szakmai és támogató folyamatok felülvizsgálata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12. HR kapacitásgazdálkodás felülvizsgálata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2014.08.30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13. Intézkedések </a:t>
                      </a:r>
                      <a:r>
                        <a:rPr lang="hu-HU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nyomonkövetése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2014.09.30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églalap 20"/>
          <p:cNvSpPr/>
          <p:nvPr/>
        </p:nvSpPr>
        <p:spPr>
          <a:xfrm rot="2851351">
            <a:off x="4228607" y="1549372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4" name="Téglalap 20"/>
          <p:cNvSpPr/>
          <p:nvPr/>
        </p:nvSpPr>
        <p:spPr>
          <a:xfrm rot="2773133">
            <a:off x="5992082" y="1965803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5" name="Téglalap 20"/>
          <p:cNvSpPr/>
          <p:nvPr/>
        </p:nvSpPr>
        <p:spPr>
          <a:xfrm rot="2773133">
            <a:off x="7253716" y="4054035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6" name="Téglalap 20"/>
          <p:cNvSpPr/>
          <p:nvPr/>
        </p:nvSpPr>
        <p:spPr>
          <a:xfrm rot="2773133">
            <a:off x="5992123" y="4486083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7" name="Téglalap 20"/>
          <p:cNvSpPr/>
          <p:nvPr/>
        </p:nvSpPr>
        <p:spPr>
          <a:xfrm rot="2773133">
            <a:off x="6856178" y="4861566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8" name="Téglalap 20"/>
          <p:cNvSpPr/>
          <p:nvPr/>
        </p:nvSpPr>
        <p:spPr>
          <a:xfrm rot="2773133">
            <a:off x="7253715" y="5278171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9" name="Téglalap 29"/>
          <p:cNvSpPr/>
          <p:nvPr/>
        </p:nvSpPr>
        <p:spPr>
          <a:xfrm rot="2773133">
            <a:off x="4695938" y="2613875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0" name="Téglalap 29"/>
          <p:cNvSpPr/>
          <p:nvPr/>
        </p:nvSpPr>
        <p:spPr>
          <a:xfrm rot="2773133">
            <a:off x="5992082" y="3117931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1" name="Téglalap 28"/>
          <p:cNvSpPr/>
          <p:nvPr/>
        </p:nvSpPr>
        <p:spPr>
          <a:xfrm rot="2773133">
            <a:off x="5992122" y="3621987"/>
            <a:ext cx="240911" cy="24665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hu-HU" sz="1100"/>
          </a:p>
        </p:txBody>
      </p:sp>
      <p:sp>
        <p:nvSpPr>
          <p:cNvPr id="22" name="Téglalap 29"/>
          <p:cNvSpPr/>
          <p:nvPr/>
        </p:nvSpPr>
        <p:spPr>
          <a:xfrm rot="2773133">
            <a:off x="4711207" y="4069478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3" name="Téglalap 29"/>
          <p:cNvSpPr/>
          <p:nvPr/>
        </p:nvSpPr>
        <p:spPr>
          <a:xfrm rot="2773133">
            <a:off x="3831842" y="5797670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4" name="Téglalap 28"/>
          <p:cNvSpPr/>
          <p:nvPr/>
        </p:nvSpPr>
        <p:spPr>
          <a:xfrm rot="2773133">
            <a:off x="6552877" y="5797670"/>
            <a:ext cx="240911" cy="24665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hu-HU" sz="1100"/>
          </a:p>
        </p:txBody>
      </p:sp>
      <p:sp>
        <p:nvSpPr>
          <p:cNvPr id="25" name="Szövegdoboz 34"/>
          <p:cNvSpPr txBox="1"/>
          <p:nvPr/>
        </p:nvSpPr>
        <p:spPr>
          <a:xfrm>
            <a:off x="4155015" y="5748699"/>
            <a:ext cx="234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AAM Tanácsadó Zrt. feladatai</a:t>
            </a:r>
            <a:endParaRPr lang="hu-HU" sz="1400" dirty="0"/>
          </a:p>
        </p:txBody>
      </p:sp>
      <p:sp>
        <p:nvSpPr>
          <p:cNvPr id="26" name="Szövegdoboz 33"/>
          <p:cNvSpPr txBox="1"/>
          <p:nvPr/>
        </p:nvSpPr>
        <p:spPr>
          <a:xfrm>
            <a:off x="6819311" y="5739407"/>
            <a:ext cx="234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HumánSwot</a:t>
            </a:r>
            <a:r>
              <a:rPr lang="hu-HU" sz="1400" dirty="0" smtClean="0"/>
              <a:t> Kft. feladatai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A mai előadás fókusza</a:t>
            </a:r>
            <a:endParaRPr lang="en-US" sz="2000" dirty="0" smtClean="0"/>
          </a:p>
        </p:txBody>
      </p:sp>
      <p:graphicFrame>
        <p:nvGraphicFramePr>
          <p:cNvPr id="12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14705"/>
              </p:ext>
            </p:extLst>
          </p:nvPr>
        </p:nvGraphicFramePr>
        <p:xfrm>
          <a:off x="179510" y="692696"/>
          <a:ext cx="8784978" cy="4911545"/>
        </p:xfrm>
        <a:graphic>
          <a:graphicData uri="http://schemas.openxmlformats.org/drawingml/2006/table">
            <a:tbl>
              <a:tblPr/>
              <a:tblGrid>
                <a:gridCol w="2448274"/>
                <a:gridCol w="1080120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13959"/>
                <a:gridCol w="432048"/>
                <a:gridCol w="522145"/>
                <a:gridCol w="430292"/>
                <a:gridCol w="433804"/>
              </a:tblGrid>
              <a:tr h="334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Fejlesztési </a:t>
                      </a:r>
                      <a:r>
                        <a:rPr lang="hu-H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elem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Határidő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jan.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febr.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márc.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ápr.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máj.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jún.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júl.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aug.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szept.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okt.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nov.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 Korábbi ÁROP 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felülvizsgálat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2014.02.28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02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Támogató infrastruktúra és szerződéses kapcsolatok felülvizsgálata 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6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Költségcsökkentés, hatékonyságnövelés rövid, közép- és hosszú távú opcióinak és stratégiájának kidolgozása 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2014.03.31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sv-S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Feladat-ellátási és finanszírozási modell kidolgozása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2550" indent="0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6. Intézményirányítási erőforrás-tervező és vezetői információs  rendszer kidolgozása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 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9. Átfogó elégedettség felmérés a közszolgáltatásokról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1. 2014.03.31</a:t>
                      </a:r>
                    </a:p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2. 2014.09.30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10. Szakmai és támogató folyamatok felülvizsgálata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12. HR kapacitásgazdálkodás felülvizsgálata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2014.08.30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13. Intézkedések </a:t>
                      </a:r>
                      <a:r>
                        <a:rPr lang="hu-HU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nyomonkövetése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2014.09.30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églalap 20"/>
          <p:cNvSpPr/>
          <p:nvPr/>
        </p:nvSpPr>
        <p:spPr>
          <a:xfrm rot="2851351">
            <a:off x="4228607" y="1549372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4" name="Téglalap 20"/>
          <p:cNvSpPr/>
          <p:nvPr/>
        </p:nvSpPr>
        <p:spPr>
          <a:xfrm rot="2773133">
            <a:off x="5992082" y="1965803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5" name="Téglalap 20"/>
          <p:cNvSpPr/>
          <p:nvPr/>
        </p:nvSpPr>
        <p:spPr>
          <a:xfrm rot="2773133">
            <a:off x="7253716" y="4054035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6" name="Téglalap 20"/>
          <p:cNvSpPr/>
          <p:nvPr/>
        </p:nvSpPr>
        <p:spPr>
          <a:xfrm rot="2773133">
            <a:off x="5992123" y="4486083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7" name="Téglalap 20"/>
          <p:cNvSpPr/>
          <p:nvPr/>
        </p:nvSpPr>
        <p:spPr>
          <a:xfrm rot="2773133">
            <a:off x="6856178" y="4861566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8" name="Téglalap 20"/>
          <p:cNvSpPr/>
          <p:nvPr/>
        </p:nvSpPr>
        <p:spPr>
          <a:xfrm rot="2773133">
            <a:off x="7253715" y="5278171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9" name="Téglalap 29"/>
          <p:cNvSpPr/>
          <p:nvPr/>
        </p:nvSpPr>
        <p:spPr>
          <a:xfrm rot="2773133">
            <a:off x="4695938" y="2613875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0" name="Téglalap 29"/>
          <p:cNvSpPr/>
          <p:nvPr/>
        </p:nvSpPr>
        <p:spPr>
          <a:xfrm rot="2773133">
            <a:off x="5992082" y="3117931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1" name="Téglalap 28"/>
          <p:cNvSpPr/>
          <p:nvPr/>
        </p:nvSpPr>
        <p:spPr>
          <a:xfrm rot="2773133">
            <a:off x="5992122" y="3621987"/>
            <a:ext cx="240911" cy="24665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hu-HU" sz="1100"/>
          </a:p>
        </p:txBody>
      </p:sp>
      <p:sp>
        <p:nvSpPr>
          <p:cNvPr id="22" name="Téglalap 29"/>
          <p:cNvSpPr/>
          <p:nvPr/>
        </p:nvSpPr>
        <p:spPr>
          <a:xfrm rot="2773133">
            <a:off x="4711207" y="4069478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3" name="Téglalap 29"/>
          <p:cNvSpPr/>
          <p:nvPr/>
        </p:nvSpPr>
        <p:spPr>
          <a:xfrm rot="2773133">
            <a:off x="3831842" y="5797670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4" name="Téglalap 28"/>
          <p:cNvSpPr/>
          <p:nvPr/>
        </p:nvSpPr>
        <p:spPr>
          <a:xfrm rot="2773133">
            <a:off x="6552877" y="5797670"/>
            <a:ext cx="240911" cy="24665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hu-HU" sz="1100"/>
          </a:p>
        </p:txBody>
      </p:sp>
      <p:sp>
        <p:nvSpPr>
          <p:cNvPr id="25" name="Szövegdoboz 34"/>
          <p:cNvSpPr txBox="1"/>
          <p:nvPr/>
        </p:nvSpPr>
        <p:spPr>
          <a:xfrm>
            <a:off x="4155015" y="5748699"/>
            <a:ext cx="234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AAM Tanácsadó Zrt. feladatai</a:t>
            </a:r>
            <a:endParaRPr lang="hu-HU" sz="1400" dirty="0"/>
          </a:p>
        </p:txBody>
      </p:sp>
      <p:sp>
        <p:nvSpPr>
          <p:cNvPr id="26" name="Szövegdoboz 33"/>
          <p:cNvSpPr txBox="1"/>
          <p:nvPr/>
        </p:nvSpPr>
        <p:spPr>
          <a:xfrm>
            <a:off x="6819311" y="5739407"/>
            <a:ext cx="234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HumánSwot</a:t>
            </a:r>
            <a:r>
              <a:rPr lang="hu-HU" sz="1400" dirty="0" smtClean="0"/>
              <a:t> Kft. feladatai</a:t>
            </a:r>
            <a:endParaRPr lang="hu-HU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1666841"/>
            <a:ext cx="8640960" cy="5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520" y="3711174"/>
            <a:ext cx="8640960" cy="5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520" y="5367358"/>
            <a:ext cx="8640960" cy="5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A mai előadás fókusza</a:t>
            </a:r>
            <a:endParaRPr lang="en-US" sz="2000" dirty="0" smtClean="0"/>
          </a:p>
        </p:txBody>
      </p:sp>
      <p:graphicFrame>
        <p:nvGraphicFramePr>
          <p:cNvPr id="12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69552"/>
              </p:ext>
            </p:extLst>
          </p:nvPr>
        </p:nvGraphicFramePr>
        <p:xfrm>
          <a:off x="179510" y="749703"/>
          <a:ext cx="8784978" cy="4911545"/>
        </p:xfrm>
        <a:graphic>
          <a:graphicData uri="http://schemas.openxmlformats.org/drawingml/2006/table">
            <a:tbl>
              <a:tblPr/>
              <a:tblGrid>
                <a:gridCol w="2448274"/>
                <a:gridCol w="1080120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413959"/>
                <a:gridCol w="432048"/>
                <a:gridCol w="522145"/>
                <a:gridCol w="430292"/>
                <a:gridCol w="433804"/>
              </a:tblGrid>
              <a:tr h="3342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Fejlesztési </a:t>
                      </a:r>
                      <a:r>
                        <a:rPr lang="hu-H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elem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Határidő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jan.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febr.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márc.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ápr.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máj.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jún.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júl.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aug.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szept.</a:t>
                      </a:r>
                      <a:endParaRPr lang="hu-HU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okt.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nov.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dec.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 Korábbi ÁROP 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felülvizsgálat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2014.02.28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02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Támogató infrastruktúra és szerződéses kapcsolatok felülvizsgálata 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69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Költségcsökkentés, hatékonyságnövelés rövid, közép- és hosszú távú opcióinak és stratégiájának kidolgozása 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2014.03.31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sv-S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Feladat-ellátási és finanszírozási modell kidolgozása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2550" indent="0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6. Intézményirányítási erőforrás-tervező és vezetői információs  rendszer kidolgozása 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 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9. Átfogó elégedettség felmérés a közszolgáltatásokról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1. 2014.03.31</a:t>
                      </a:r>
                    </a:p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2. 2014.09.30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10. Szakmai és támogató folyamatok felülvizsgálata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2014.06.30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12. HR kapacitásgazdálkodás felülvizsgálata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2014.08.30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3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hu-H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13. Intézkedések </a:t>
                      </a:r>
                      <a:r>
                        <a:rPr lang="hu-HU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nyomonkövetése</a:t>
                      </a:r>
                      <a:endParaRPr lang="hu-H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2014.09.30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églalap 20"/>
          <p:cNvSpPr/>
          <p:nvPr/>
        </p:nvSpPr>
        <p:spPr>
          <a:xfrm rot="2851351">
            <a:off x="3868567" y="188383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4" name="Téglalap 20"/>
          <p:cNvSpPr/>
          <p:nvPr/>
        </p:nvSpPr>
        <p:spPr>
          <a:xfrm rot="2773133">
            <a:off x="5632042" y="188383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5" name="Téglalap 20"/>
          <p:cNvSpPr/>
          <p:nvPr/>
        </p:nvSpPr>
        <p:spPr>
          <a:xfrm rot="2773133">
            <a:off x="7253716" y="441758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6" name="Téglalap 20"/>
          <p:cNvSpPr/>
          <p:nvPr/>
        </p:nvSpPr>
        <p:spPr>
          <a:xfrm rot="2773133">
            <a:off x="5992123" y="441758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7" name="Téglalap 20"/>
          <p:cNvSpPr/>
          <p:nvPr/>
        </p:nvSpPr>
        <p:spPr>
          <a:xfrm rot="2773133">
            <a:off x="6856178" y="441758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8" name="Téglalap 20"/>
          <p:cNvSpPr/>
          <p:nvPr/>
        </p:nvSpPr>
        <p:spPr>
          <a:xfrm rot="2773133">
            <a:off x="7253715" y="441758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9" name="Téglalap 29"/>
          <p:cNvSpPr/>
          <p:nvPr/>
        </p:nvSpPr>
        <p:spPr>
          <a:xfrm rot="2773133">
            <a:off x="4335898" y="188383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0" name="Téglalap 29"/>
          <p:cNvSpPr/>
          <p:nvPr/>
        </p:nvSpPr>
        <p:spPr>
          <a:xfrm rot="2773133">
            <a:off x="5632042" y="3117931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1" name="Téglalap 28"/>
          <p:cNvSpPr/>
          <p:nvPr/>
        </p:nvSpPr>
        <p:spPr>
          <a:xfrm rot="2773133">
            <a:off x="5992122" y="4417589"/>
            <a:ext cx="240911" cy="24665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hu-HU" sz="1100"/>
          </a:p>
        </p:txBody>
      </p:sp>
      <p:sp>
        <p:nvSpPr>
          <p:cNvPr id="22" name="Téglalap 29"/>
          <p:cNvSpPr/>
          <p:nvPr/>
        </p:nvSpPr>
        <p:spPr>
          <a:xfrm rot="2773133">
            <a:off x="4711207" y="4417589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3" name="Téglalap 29"/>
          <p:cNvSpPr/>
          <p:nvPr/>
        </p:nvSpPr>
        <p:spPr>
          <a:xfrm rot="2773133">
            <a:off x="3831842" y="5797670"/>
            <a:ext cx="240911" cy="246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>
              <a:solidFill>
                <a:schemeClr val="accent6"/>
              </a:solidFill>
            </a:endParaRPr>
          </a:p>
        </p:txBody>
      </p:sp>
      <p:sp>
        <p:nvSpPr>
          <p:cNvPr id="24" name="Téglalap 28"/>
          <p:cNvSpPr/>
          <p:nvPr/>
        </p:nvSpPr>
        <p:spPr>
          <a:xfrm rot="2773133">
            <a:off x="6552877" y="5797670"/>
            <a:ext cx="240911" cy="24665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hu-HU" sz="1100"/>
          </a:p>
        </p:txBody>
      </p:sp>
      <p:sp>
        <p:nvSpPr>
          <p:cNvPr id="25" name="Szövegdoboz 34"/>
          <p:cNvSpPr txBox="1"/>
          <p:nvPr/>
        </p:nvSpPr>
        <p:spPr>
          <a:xfrm>
            <a:off x="4155015" y="5748699"/>
            <a:ext cx="234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AAM Tanácsadó Zrt. feladatai</a:t>
            </a:r>
            <a:endParaRPr lang="hu-HU" sz="1400" dirty="0"/>
          </a:p>
        </p:txBody>
      </p:sp>
      <p:sp>
        <p:nvSpPr>
          <p:cNvPr id="26" name="Szövegdoboz 33"/>
          <p:cNvSpPr txBox="1"/>
          <p:nvPr/>
        </p:nvSpPr>
        <p:spPr>
          <a:xfrm>
            <a:off x="6819311" y="5739407"/>
            <a:ext cx="234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HumánSwot</a:t>
            </a:r>
            <a:r>
              <a:rPr lang="hu-HU" sz="1400" dirty="0" smtClean="0"/>
              <a:t> Kft. feladatai</a:t>
            </a:r>
            <a:endParaRPr lang="hu-HU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108520" y="2004237"/>
            <a:ext cx="8640960" cy="5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520" y="4537987"/>
            <a:ext cx="8640960" cy="5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520" y="4537987"/>
            <a:ext cx="8640960" cy="58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468560" y="764704"/>
            <a:ext cx="9865096" cy="5486662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ounded Rectangle 4"/>
          <p:cNvSpPr/>
          <p:nvPr/>
        </p:nvSpPr>
        <p:spPr>
          <a:xfrm>
            <a:off x="179512" y="1445157"/>
            <a:ext cx="2808312" cy="11240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9. Átfogó elégedettség felmérés a </a:t>
            </a:r>
            <a:r>
              <a:rPr lang="hu-HU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közszolgáltatásokról</a:t>
            </a:r>
            <a:endParaRPr lang="hu-HU" b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46402" y="1445157"/>
            <a:ext cx="2808312" cy="11240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3. Költségcsökkentés, hatékonyságnövelés rövid, közép- és hosszú távú opcióinak és stratégiájának kidolgozása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13292" y="1445157"/>
            <a:ext cx="2808312" cy="11240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4. Feladat-ellátási és finanszírozási modell kidolgozása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9512" y="3978907"/>
            <a:ext cx="2808312" cy="11240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2. Támogató infrastruktúra és szerződéses kapcsolatok felülvizsgálata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236899" y="3978907"/>
            <a:ext cx="2808312" cy="11240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12. HR kapacitásgazdálkodás felülvizsgálata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94287" y="3978907"/>
            <a:ext cx="2808312" cy="11240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10. Szakmai és támogató folyamatok felülvizsgálata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-828600" y="3279126"/>
            <a:ext cx="1051316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6516216" y="2744257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b="1" dirty="0" smtClean="0">
                <a:latin typeface="Franklin Gothic Book" pitchFamily="34" charset="0"/>
              </a:rPr>
              <a:t>Stratégiai szint</a:t>
            </a:r>
            <a:endParaRPr lang="hu-HU" sz="2400" b="1" dirty="0">
              <a:latin typeface="Franklin Gothic Boo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516216" y="3399383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400" b="1" dirty="0" smtClean="0">
                <a:latin typeface="Franklin Gothic Book" pitchFamily="34" charset="0"/>
              </a:rPr>
              <a:t>Operatív szint</a:t>
            </a:r>
            <a:endParaRPr lang="hu-HU" sz="2400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Tartalomjegyzék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77900" y="2006600"/>
            <a:ext cx="696595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Bemutatkozás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8016875" y="2006600"/>
            <a:ext cx="752475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6000" algn="ctr" defTabSz="1042988">
              <a:defRPr/>
            </a:pPr>
            <a:r>
              <a:rPr lang="hu-HU" sz="1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9"/>
          <p:cNvSpPr/>
          <p:nvPr/>
        </p:nvSpPr>
        <p:spPr>
          <a:xfrm>
            <a:off x="336550" y="2006600"/>
            <a:ext cx="568325" cy="5762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Rectangle 28"/>
          <p:cNvSpPr/>
          <p:nvPr/>
        </p:nvSpPr>
        <p:spPr>
          <a:xfrm>
            <a:off x="984250" y="3252788"/>
            <a:ext cx="6965950" cy="576262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b="1" i="1" dirty="0" smtClean="0">
                <a:solidFill>
                  <a:schemeClr val="bg1"/>
                </a:solidFill>
              </a:rPr>
              <a:t>Együttműködés, tapasztalatok</a:t>
            </a:r>
            <a:endParaRPr lang="hu-HU" sz="1500" b="1" i="1" dirty="0">
              <a:solidFill>
                <a:schemeClr val="bg1"/>
              </a:solidFill>
            </a:endParaRPr>
          </a:p>
        </p:txBody>
      </p:sp>
      <p:sp>
        <p:nvSpPr>
          <p:cNvPr id="8" name="Rectangle 29"/>
          <p:cNvSpPr/>
          <p:nvPr/>
        </p:nvSpPr>
        <p:spPr>
          <a:xfrm>
            <a:off x="8016875" y="3252788"/>
            <a:ext cx="752475" cy="576262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algn="ctr" defTabSz="1042988">
              <a:defRPr/>
            </a:pPr>
            <a:r>
              <a:rPr lang="hu-HU" sz="1500" b="1" i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Rectangle 30"/>
          <p:cNvSpPr/>
          <p:nvPr/>
        </p:nvSpPr>
        <p:spPr>
          <a:xfrm>
            <a:off x="336550" y="3252788"/>
            <a:ext cx="568325" cy="576262"/>
          </a:xfrm>
          <a:prstGeom prst="rect">
            <a:avLst/>
          </a:prstGeom>
          <a:solidFill>
            <a:schemeClr val="accent3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ctangle 10"/>
          <p:cNvSpPr/>
          <p:nvPr/>
        </p:nvSpPr>
        <p:spPr>
          <a:xfrm>
            <a:off x="984250" y="2630488"/>
            <a:ext cx="6965950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indent="-216000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A projekt általános ismertetése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8016875" y="2630488"/>
            <a:ext cx="752475" cy="576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6000" algn="ctr" defTabSz="1042988">
              <a:defRPr/>
            </a:pPr>
            <a:r>
              <a:rPr lang="hu-HU" sz="1500" dirty="0" smtClean="0">
                <a:solidFill>
                  <a:schemeClr val="tx1"/>
                </a:solidFill>
              </a:rPr>
              <a:t>4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336550" y="2630488"/>
            <a:ext cx="568325" cy="576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2988">
              <a:defRPr/>
            </a:pPr>
            <a:r>
              <a:rPr lang="hu-HU" sz="15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 smtClean="0"/>
              <a:t>Együttműködés, tapasztalatok</a:t>
            </a:r>
            <a:endParaRPr lang="hu-HU" dirty="0"/>
          </a:p>
        </p:txBody>
      </p:sp>
      <p:pic>
        <p:nvPicPr>
          <p:cNvPr id="7" name="Picture 8" descr="iStock_000003596791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300389"/>
            <a:ext cx="30654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Stock_000004276372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988840"/>
            <a:ext cx="2365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2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M Theme Color 1">
      <a:dk1>
        <a:srgbClr val="53564F"/>
      </a:dk1>
      <a:lt1>
        <a:srgbClr val="FFFFFF"/>
      </a:lt1>
      <a:dk2>
        <a:srgbClr val="53564F"/>
      </a:dk2>
      <a:lt2>
        <a:srgbClr val="FFFFFF"/>
      </a:lt2>
      <a:accent1>
        <a:srgbClr val="BFBFBF"/>
      </a:accent1>
      <a:accent2>
        <a:srgbClr val="D5D5D3"/>
      </a:accent2>
      <a:accent3>
        <a:srgbClr val="8CC63F"/>
      </a:accent3>
      <a:accent4>
        <a:srgbClr val="DCEEC5"/>
      </a:accent4>
      <a:accent5>
        <a:srgbClr val="E8F3D9"/>
      </a:accent5>
      <a:accent6>
        <a:srgbClr val="FFFFFF"/>
      </a:accent6>
      <a:hlink>
        <a:srgbClr val="8CC63F"/>
      </a:hlink>
      <a:folHlink>
        <a:srgbClr val="DCEEC5"/>
      </a:folHlink>
    </a:clrScheme>
    <a:fontScheme name="franklin gothic book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1600">
            <a:solidFill>
              <a:schemeClr val="bg1"/>
            </a:solidFill>
            <a:latin typeface="Franklin Gothic Boo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6A10455547F4F8DB663EFAB34EFC8" ma:contentTypeVersion="3" ma:contentTypeDescription="Create a new document." ma:contentTypeScope="" ma:versionID="b0812e0cfc74b1e3b1ff47fc53918e41">
  <xsd:schema xmlns:xsd="http://www.w3.org/2001/XMLSchema" xmlns:p="http://schemas.microsoft.com/office/2006/metadata/properties" xmlns:ns1="http://schemas.microsoft.com/sharepoint/v3" xmlns:ns2="708d56e3-8e4e-4a1e-957b-8cb2dcc59e5c" targetNamespace="http://schemas.microsoft.com/office/2006/metadata/properties" ma:root="true" ma:fieldsID="26cc5fa85c262181cbf13fad3361d26a" ns1:_="" ns2:_="">
    <xsd:import namespace="http://schemas.microsoft.com/sharepoint/v3"/>
    <xsd:import namespace="708d56e3-8e4e-4a1e-957b-8cb2dcc59e5c"/>
    <xsd:element name="properties">
      <xsd:complexType>
        <xsd:sequence>
          <xsd:element name="documentManagement">
            <xsd:complexType>
              <xsd:all>
                <xsd:element ref="ns2:Client_x0020_Name" minOccurs="0"/>
                <xsd:element ref="ns2:Date" minOccurs="0"/>
                <xsd:element ref="ns2:Document_x0020_Status" minOccurs="0"/>
                <xsd:element ref="ns2:Job_x0020_Code" minOccurs="0"/>
                <xsd:element ref="ns2:Prepared_x0020_by_x0020__x0028_subsidiary_x0020_name_x0029_" minOccurs="0"/>
                <xsd:element ref="ns2:Security_x0020_Level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14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English"/>
              <xsd:enumeration value="German"/>
              <xsd:enumeration value="Hungarian"/>
              <xsd:enumeration value="Romanian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708d56e3-8e4e-4a1e-957b-8cb2dcc59e5c" elementFormDefault="qualified">
    <xsd:import namespace="http://schemas.microsoft.com/office/2006/documentManagement/types"/>
    <xsd:element name="Client_x0020_Name" ma:index="8" nillable="true" ma:displayName="Client Name" ma:internalName="Client_x0020_Name">
      <xsd:simpleType>
        <xsd:restriction base="dms:Text">
          <xsd:maxLength value="255"/>
        </xsd:restriction>
      </xsd:simpleType>
    </xsd:element>
    <xsd:element name="Date" ma:index="9" nillable="true" ma:displayName="Date" ma:format="DateOnly" ma:internalName="Date">
      <xsd:simpleType>
        <xsd:restriction base="dms:DateTime"/>
      </xsd:simpleType>
    </xsd:element>
    <xsd:element name="Document_x0020_Status" ma:index="10" nillable="true" ma:displayName="Document Status" ma:default="Approved" ma:format="Dropdown" ma:internalName="Document_x0020_Status">
      <xsd:simpleType>
        <xsd:restriction base="dms:Choice">
          <xsd:enumeration value="Approved"/>
          <xsd:enumeration value="Delivered"/>
          <xsd:enumeration value="Under External QA"/>
          <xsd:enumeration value="Under Internal QA"/>
          <xsd:enumeration value="Workstuff"/>
          <xsd:enumeration value="Final"/>
        </xsd:restriction>
      </xsd:simpleType>
    </xsd:element>
    <xsd:element name="Job_x0020_Code" ma:index="11" nillable="true" ma:displayName="Job Code" ma:internalName="Job_x0020_Code">
      <xsd:simpleType>
        <xsd:restriction base="dms:Text">
          <xsd:maxLength value="255"/>
        </xsd:restriction>
      </xsd:simpleType>
    </xsd:element>
    <xsd:element name="Prepared_x0020_by_x0020__x0028_subsidiary_x0020_name_x0029_" ma:index="12" nillable="true" ma:displayName="Prepared by (subsidiary name)" ma:default="AAM Consulting" ma:description="A készítő cég neve (Cons, Tech, Group vagy Romania)" ma:format="Dropdown" ma:internalName="Prepared_x0020_by_x0020__x0028_subsidiary_x0020_name_x0029_">
      <xsd:simpleType>
        <xsd:restriction base="dms:Choice">
          <xsd:enumeration value="AAM Consulting"/>
          <xsd:enumeration value="AAM Group"/>
          <xsd:enumeration value="AAM Romania"/>
        </xsd:restriction>
      </xsd:simpleType>
    </xsd:element>
    <xsd:element name="Security_x0020_Level" ma:index="13" nillable="true" ma:displayName="Security Level" ma:default="Public" ma:format="Dropdown" ma:internalName="Security_x0020_Level">
      <xsd:simpleType>
        <xsd:restriction base="dms:Choice">
          <xsd:enumeration value="Public"/>
          <xsd:enumeration value="Confidental"/>
          <xsd:enumeration value="Critic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Client_x0020_Name xmlns="708d56e3-8e4e-4a1e-957b-8cb2dcc59e5c" xsi:nil="true"/>
    <Prepared_x0020_by_x0020__x0028_subsidiary_x0020_name_x0029_ xmlns="708d56e3-8e4e-4a1e-957b-8cb2dcc59e5c">AAM Consulting</Prepared_x0020_by_x0020__x0028_subsidiary_x0020_name_x0029_>
    <Job_x0020_Code xmlns="708d56e3-8e4e-4a1e-957b-8cb2dcc59e5c" xsi:nil="true"/>
    <Date xmlns="708d56e3-8e4e-4a1e-957b-8cb2dcc59e5c" xsi:nil="true"/>
    <Security_x0020_Level xmlns="708d56e3-8e4e-4a1e-957b-8cb2dcc59e5c">Public</Security_x0020_Level>
    <Document_x0020_Status xmlns="708d56e3-8e4e-4a1e-957b-8cb2dcc59e5c">Approved</Document_x0020_Status>
  </documentManagement>
</p:properties>
</file>

<file path=customXml/itemProps1.xml><?xml version="1.0" encoding="utf-8"?>
<ds:datastoreItem xmlns:ds="http://schemas.openxmlformats.org/officeDocument/2006/customXml" ds:itemID="{92C4B6AF-74E2-4E2F-84B2-B39371C56C6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76FF053-A0D3-45F7-890F-2280EC18C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F25F73-BCA9-4C34-B412-C9AF82FAA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08d56e3-8e4e-4a1e-957b-8cb2dcc59e5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8B7FCB91-BA3E-4BA0-B56D-150FB5A50AE8}">
  <ds:schemaRefs>
    <ds:schemaRef ds:uri="http://www.w3.org/XML/1998/namespace"/>
    <ds:schemaRef ds:uri="708d56e3-8e4e-4a1e-957b-8cb2dcc59e5c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12574</TotalTime>
  <Words>526</Words>
  <Application>Microsoft Office PowerPoint</Application>
  <PresentationFormat>On-screen Show (4:3)</PresentationFormat>
  <Paragraphs>396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Projekt eredményeinek disszeminációja –   Általános projektbemutató  ÁROP- 1.A.5- 2013  „Szervezetfejlesztés a konvergencia régióban lévő önkormányzatok számára”  </vt:lpstr>
      <vt:lpstr>Tartalomjegyzék</vt:lpstr>
      <vt:lpstr>AAM Tanácsadó Zrt. bemutatása</vt:lpstr>
      <vt:lpstr>Tartalomjegyzék</vt:lpstr>
      <vt:lpstr>Projekt bemutatása</vt:lpstr>
      <vt:lpstr>A mai előadás fókusza</vt:lpstr>
      <vt:lpstr>A mai előadás fókusza</vt:lpstr>
      <vt:lpstr>Tartalomjegyzék</vt:lpstr>
      <vt:lpstr>Együttműködés, tapasztalatok</vt:lpstr>
      <vt:lpstr>PowerPoint Presentation</vt:lpstr>
    </vt:vector>
  </TitlesOfParts>
  <Company>AAM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E.ON_R-IDE_szakmai_ajanlat</dc:title>
  <dc:creator>Jegesi Balázs</dc:creator>
  <cp:lastModifiedBy>Szőts Márton</cp:lastModifiedBy>
  <cp:revision>1326</cp:revision>
  <cp:lastPrinted>2013-06-20T13:35:57Z</cp:lastPrinted>
  <dcterms:created xsi:type="dcterms:W3CDTF">2008-08-05T11:01:23Z</dcterms:created>
  <dcterms:modified xsi:type="dcterms:W3CDTF">2014-09-12T10:51:19Z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0x010100E7C3BB132878A744B90BD124DBFB4DC3</vt:lpwstr>
  </property>
  <property fmtid="{D5CDD505-2E9C-101B-9397-08002B2CF9AE}" pid="3" name="ContentType">
    <vt:lpwstr>Document</vt:lpwstr>
  </property>
</Properties>
</file>