
<file path=[Content_Types].xml><?xml version="1.0" encoding="utf-8"?>
<Types xmlns="http://schemas.openxmlformats.org/package/2006/content-types"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1"/>
  </p:sldMasterIdLst>
  <p:notesMasterIdLst>
    <p:notesMasterId r:id="rId19"/>
  </p:notesMasterIdLst>
  <p:sldIdLst>
    <p:sldId id="256" r:id="rId2"/>
    <p:sldId id="339" r:id="rId3"/>
    <p:sldId id="341" r:id="rId4"/>
    <p:sldId id="333" r:id="rId5"/>
    <p:sldId id="315" r:id="rId6"/>
    <p:sldId id="316" r:id="rId7"/>
    <p:sldId id="318" r:id="rId8"/>
    <p:sldId id="319" r:id="rId9"/>
    <p:sldId id="331" r:id="rId10"/>
    <p:sldId id="332" r:id="rId11"/>
    <p:sldId id="323" r:id="rId12"/>
    <p:sldId id="324" r:id="rId13"/>
    <p:sldId id="325" r:id="rId14"/>
    <p:sldId id="328" r:id="rId15"/>
    <p:sldId id="329" r:id="rId16"/>
    <p:sldId id="330" r:id="rId17"/>
    <p:sldId id="258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 snapToObjects="1"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3786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230F8-2015-46AC-9C15-B08EDE877F5D}" type="datetimeFigureOut">
              <a:rPr lang="hu-HU" smtClean="0"/>
              <a:t>2019.11.27.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5C11E-540C-488B-B718-84796C0B45F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36585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="" xmlns:a16="http://schemas.microsoft.com/office/drawing/2014/main" id="{DEB69C0C-CD5E-42EB-B0D8-CCC48854A6E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9699" name="Rectangle 3">
            <a:extLst>
              <a:ext uri="{FF2B5EF4-FFF2-40B4-BE49-F238E27FC236}">
                <a16:creationId xmlns="" xmlns:a16="http://schemas.microsoft.com/office/drawing/2014/main" id="{19175C9E-01E3-43E1-A404-1B3A187DB22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>
                <a:latin typeface="Arial" panose="020B0604020202020204" pitchFamily="34" charset="0"/>
              </a:rPr>
              <a:t>Másik eset: nem a lakóhelyén helyezkedik el, akkor a következő számfejtésnél van már utalás</a:t>
            </a:r>
          </a:p>
          <a:p>
            <a:r>
              <a:rPr lang="hu-HU" altLang="hu-HU">
                <a:latin typeface="Arial" panose="020B0604020202020204" pitchFamily="34" charset="0"/>
              </a:rPr>
              <a:t>     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="" xmlns:a16="http://schemas.microsoft.com/office/drawing/2014/main" id="{C4645D3F-62D7-43B3-9468-BB3C0BFC398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0723" name="Rectangle 3">
            <a:extLst>
              <a:ext uri="{FF2B5EF4-FFF2-40B4-BE49-F238E27FC236}">
                <a16:creationId xmlns="" xmlns:a16="http://schemas.microsoft.com/office/drawing/2014/main" id="{22BE6F41-3C0D-4515-BF9A-0609166666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u-HU" altLang="hu-H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="" xmlns:a16="http://schemas.microsoft.com/office/drawing/2014/main" id="{97324677-F4E8-4438-9509-5AE589DD2CD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1747" name="Rectangle 3">
            <a:extLst>
              <a:ext uri="{FF2B5EF4-FFF2-40B4-BE49-F238E27FC236}">
                <a16:creationId xmlns="" xmlns:a16="http://schemas.microsoft.com/office/drawing/2014/main" id="{C304F90D-14ED-4843-889A-700F9AC7895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u-HU" altLang="hu-H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="" xmlns:a16="http://schemas.microsoft.com/office/drawing/2014/main" id="{7AD61A12-E1A5-46BA-91E6-4ED8201A4D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2771" name="Rectangle 3">
            <a:extLst>
              <a:ext uri="{FF2B5EF4-FFF2-40B4-BE49-F238E27FC236}">
                <a16:creationId xmlns="" xmlns:a16="http://schemas.microsoft.com/office/drawing/2014/main" id="{8FA8777C-7697-42B3-9BBE-20F44F66DD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>
                <a:latin typeface="Arial" panose="020B0604020202020204" pitchFamily="34" charset="0"/>
              </a:rPr>
              <a:t> jelentkezés a kirendeltségen</a:t>
            </a:r>
          </a:p>
          <a:p>
            <a:r>
              <a:rPr lang="hu-HU" altLang="hu-HU">
                <a:latin typeface="Arial" panose="020B0604020202020204" pitchFamily="34" charset="0"/>
              </a:rPr>
              <a:t>Foglalkozás eü. Szakvizsgálatra irányítás esetén</a:t>
            </a:r>
          </a:p>
          <a:p>
            <a:r>
              <a:rPr lang="hu-HU" altLang="hu-HU">
                <a:latin typeface="Arial" panose="020B0604020202020204" pitchFamily="34" charset="0"/>
              </a:rPr>
              <a:t>álláskereséssel kapcsolatos</a:t>
            </a:r>
          </a:p>
          <a:p>
            <a:pPr>
              <a:buFontTx/>
              <a:buChar char="•"/>
            </a:pPr>
            <a:r>
              <a:rPr lang="hu-HU" altLang="hu-HU">
                <a:latin typeface="Arial" panose="020B0604020202020204" pitchFamily="34" charset="0"/>
              </a:rPr>
              <a:t> tömegközlekedési eszköz elszámolása a jegy leadásával történik</a:t>
            </a:r>
          </a:p>
          <a:p>
            <a:endParaRPr lang="hu-HU" altLang="hu-H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>
            <a:extLst>
              <a:ext uri="{FF2B5EF4-FFF2-40B4-BE49-F238E27FC236}">
                <a16:creationId xmlns="" xmlns:a16="http://schemas.microsoft.com/office/drawing/2014/main" id="{00C9A32C-547B-4A85-9118-879D496681F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3795" name="Rectangle 3">
            <a:extLst>
              <a:ext uri="{FF2B5EF4-FFF2-40B4-BE49-F238E27FC236}">
                <a16:creationId xmlns="" xmlns:a16="http://schemas.microsoft.com/office/drawing/2014/main" id="{E58C01BA-EFA3-4D9F-834C-3D94455E6A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•"/>
            </a:pPr>
            <a:r>
              <a:rPr lang="hu-HU" altLang="hu-HU">
                <a:latin typeface="Arial" panose="020B0604020202020204" pitchFamily="34" charset="0"/>
              </a:rPr>
              <a:t>FIT (Foglalkozási Információs Tanácsadó) segít a pályamódosításban a pályaalkalmasság megállapításában önéletrajz írásban és egyéb munkavállalással kapcsolatos információkat nyújt.</a:t>
            </a:r>
          </a:p>
          <a:p>
            <a:pPr>
              <a:buFontTx/>
              <a:buChar char="•"/>
            </a:pPr>
            <a:r>
              <a:rPr lang="hu-HU" altLang="hu-HU">
                <a:latin typeface="Arial" panose="020B0604020202020204" pitchFamily="34" charset="0"/>
              </a:rPr>
              <a:t>A tanácsadáson belül tréningeket tart (pl. álláskereső, motivációs, kulcsképesség fejlesztő stb.)</a:t>
            </a:r>
          </a:p>
          <a:p>
            <a:pPr>
              <a:buFontTx/>
              <a:buChar char="•"/>
            </a:pPr>
            <a:endParaRPr lang="hu-HU" altLang="hu-HU">
              <a:latin typeface="Arial" panose="020B0604020202020204" pitchFamily="34" charset="0"/>
            </a:endParaRPr>
          </a:p>
          <a:p>
            <a:pPr>
              <a:buFontTx/>
              <a:buChar char="•"/>
            </a:pPr>
            <a:r>
              <a:rPr lang="hu-HU" altLang="hu-HU">
                <a:latin typeface="Arial" panose="020B0604020202020204" pitchFamily="34" charset="0"/>
              </a:rPr>
              <a:t>Álláskeresés céljából bárki felkeresheti a kirendeltséget.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="" xmlns:a16="http://schemas.microsoft.com/office/drawing/2014/main" id="{63736113-2268-40E1-A1CC-8898045F183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34819" name="Rectangle 3">
            <a:extLst>
              <a:ext uri="{FF2B5EF4-FFF2-40B4-BE49-F238E27FC236}">
                <a16:creationId xmlns="" xmlns:a16="http://schemas.microsoft.com/office/drawing/2014/main" id="{A237BBC5-31BE-4C01-A187-32DB71D660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u-HU" altLang="hu-H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="" xmlns:a16="http://schemas.microsoft.com/office/drawing/2014/main" id="{FF28A19B-1356-4772-824F-4263031073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1507" name="Rectangle 3">
            <a:extLst>
              <a:ext uri="{FF2B5EF4-FFF2-40B4-BE49-F238E27FC236}">
                <a16:creationId xmlns="" xmlns:a16="http://schemas.microsoft.com/office/drawing/2014/main" id="{31FED600-31CB-472A-949D-F8CF8FCECA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u-HU" altLang="hu-H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="" xmlns:a16="http://schemas.microsoft.com/office/drawing/2014/main" id="{20F4DFC0-3305-4579-8E54-35CC63B9D5D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2531" name="Rectangle 3">
            <a:extLst>
              <a:ext uri="{FF2B5EF4-FFF2-40B4-BE49-F238E27FC236}">
                <a16:creationId xmlns="" xmlns:a16="http://schemas.microsoft.com/office/drawing/2014/main" id="{2B75762E-1A4C-4F0E-ABEE-759F4EBFBC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u-HU" altLang="hu-H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="" xmlns:a16="http://schemas.microsoft.com/office/drawing/2014/main" id="{AEC505E6-621B-434C-A95C-7958BFF4CD5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3555" name="Rectangle 3">
            <a:extLst>
              <a:ext uri="{FF2B5EF4-FFF2-40B4-BE49-F238E27FC236}">
                <a16:creationId xmlns="" xmlns:a16="http://schemas.microsoft.com/office/drawing/2014/main" id="{FB67389F-EF93-42B1-B0DC-82346EF166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•"/>
            </a:pPr>
            <a:r>
              <a:rPr lang="hu-HU" altLang="hu-HU">
                <a:latin typeface="Arial" panose="020B0604020202020204" pitchFamily="34" charset="0"/>
              </a:rPr>
              <a:t>Álláskereső az a személy aki, ……</a:t>
            </a:r>
          </a:p>
          <a:p>
            <a:r>
              <a:rPr lang="hu-HU" altLang="hu-HU">
                <a:latin typeface="Arial" panose="020B0604020202020204" pitchFamily="34" charset="0"/>
              </a:rPr>
              <a:t>e) kereső tevékenység: - minden olyan munkavégzés, amelyért díjazás jár, továbbá kereső tevékenységet folytatónak kell tekinteni azt a személyt is, aki vállalkozói igazolvánnyal rendelkezik, valamint aki gazdasági társaság tevékenységében személyes közreműködés vagy mellékszolgáltatás keretében történő munkavégzés útján vesz részt, illetve aki a társaság vezető tisztségviselője vagy a társasági szerződésben közreműködési/munkavégzési kötelezettsége/joga fel van tüntetve.</a:t>
            </a:r>
          </a:p>
          <a:p>
            <a:r>
              <a:rPr lang="hu-HU" altLang="hu-HU">
                <a:latin typeface="Arial" panose="020B0604020202020204" pitchFamily="34" charset="0"/>
              </a:rPr>
              <a:t>1. Az olyan munkavégzés, amelyért jogszabály alapján tiszteletdíj jár, akkor minősül kereső tevékenységnek, ha a havi tiszteletdíj mértéke a kötelező legkisebb munkabér 30 százalékát meghaladja. </a:t>
            </a:r>
          </a:p>
          <a:p>
            <a:r>
              <a:rPr lang="hu-HU" altLang="hu-HU">
                <a:latin typeface="Arial" panose="020B0604020202020204" pitchFamily="34" charset="0"/>
              </a:rPr>
              <a:t>2. A mezőgazdasági őstermelői igazolvánnyal folytatott tevékenység akkor minősül kereső tevékenységnek, ha az abból származó bevételt a személyi jövedelemadóról szóló szabályok szerint a jövedelem kiszámításánál figyelembe kell venni. </a:t>
            </a:r>
          </a:p>
          <a:p>
            <a:r>
              <a:rPr lang="hu-HU" altLang="hu-HU">
                <a:latin typeface="Arial" panose="020B0604020202020204" pitchFamily="34" charset="0"/>
              </a:rPr>
              <a:t>3. A külön törvény alapján végzett közérdekű önkéntes tevékenység nem minősül keresőtevékenységnek, álláskeresési megállapodás : az önálló álláskeresést dokumentálja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="" xmlns:a16="http://schemas.microsoft.com/office/drawing/2014/main" id="{ECCFE5B1-813E-4150-9F9F-01656AFE125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4579" name="Rectangle 3">
            <a:extLst>
              <a:ext uri="{FF2B5EF4-FFF2-40B4-BE49-F238E27FC236}">
                <a16:creationId xmlns="" xmlns:a16="http://schemas.microsoft.com/office/drawing/2014/main" id="{F9ECF3E7-7E03-4282-A61A-4D51A00937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u-HU" altLang="hu-H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="" xmlns:a16="http://schemas.microsoft.com/office/drawing/2014/main" id="{94716A35-14A5-4543-8180-E2DC1826BAA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5603" name="Rectangle 3">
            <a:extLst>
              <a:ext uri="{FF2B5EF4-FFF2-40B4-BE49-F238E27FC236}">
                <a16:creationId xmlns="" xmlns:a16="http://schemas.microsoft.com/office/drawing/2014/main" id="{2A2C1C22-AB98-4C72-B802-C6E4BFF99A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u-HU" altLang="hu-H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="" xmlns:a16="http://schemas.microsoft.com/office/drawing/2014/main" id="{2D7B89CE-5623-4163-91AA-1949D566170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6627" name="Rectangle 3">
            <a:extLst>
              <a:ext uri="{FF2B5EF4-FFF2-40B4-BE49-F238E27FC236}">
                <a16:creationId xmlns="" xmlns:a16="http://schemas.microsoft.com/office/drawing/2014/main" id="{6CFD4775-6803-4EF5-A94B-9D9B41776E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•"/>
            </a:pPr>
            <a:r>
              <a:rPr lang="hu-HU" altLang="hu-HU">
                <a:latin typeface="Arial" panose="020B0604020202020204" pitchFamily="34" charset="0"/>
              </a:rPr>
              <a:t>Jogosultsági idő: Munkaviszony + vállalkozói jogviszonyok, ha a járulékfizetési kötelezettségének eleget tett</a:t>
            </a:r>
          </a:p>
          <a:p>
            <a:pPr>
              <a:buFontTx/>
              <a:buChar char="•"/>
            </a:pPr>
            <a:endParaRPr lang="hu-HU" altLang="hu-HU">
              <a:latin typeface="Arial" panose="020B0604020202020204" pitchFamily="34" charset="0"/>
            </a:endParaRPr>
          </a:p>
          <a:p>
            <a:pPr>
              <a:buFontTx/>
              <a:buChar char="•"/>
            </a:pPr>
            <a:r>
              <a:rPr lang="hu-HU" altLang="hu-HU">
                <a:latin typeface="Arial" panose="020B0604020202020204" pitchFamily="34" charset="0"/>
              </a:rPr>
              <a:t> a megfelelő munkahely fogalma: </a:t>
            </a:r>
          </a:p>
          <a:p>
            <a:pPr lvl="1">
              <a:buFontTx/>
              <a:buChar char="•"/>
            </a:pPr>
            <a:r>
              <a:rPr lang="hu-HU" altLang="hu-HU">
                <a:latin typeface="Arial" panose="020B0604020202020204" pitchFamily="34" charset="0"/>
              </a:rPr>
              <a:t> egészségügyi állapotának megfelelő </a:t>
            </a:r>
          </a:p>
          <a:p>
            <a:pPr lvl="1">
              <a:buFontTx/>
              <a:buChar char="•"/>
            </a:pPr>
            <a:r>
              <a:rPr lang="hu-HU" altLang="hu-HU">
                <a:latin typeface="Arial" panose="020B0604020202020204" pitchFamily="34" charset="0"/>
              </a:rPr>
              <a:t> a kereset a minimálbért eléri, vagy az ellátását</a:t>
            </a:r>
          </a:p>
          <a:p>
            <a:pPr lvl="1">
              <a:buFontTx/>
              <a:buChar char="•"/>
            </a:pPr>
            <a:r>
              <a:rPr lang="hu-HU" altLang="hu-HU">
                <a:latin typeface="Arial" panose="020B0604020202020204" pitchFamily="34" charset="0"/>
              </a:rPr>
              <a:t> az utazás távolságban is megfelel </a:t>
            </a:r>
          </a:p>
          <a:p>
            <a:pPr lvl="1">
              <a:buFontTx/>
              <a:buChar char="•"/>
            </a:pPr>
            <a:r>
              <a:rPr lang="hu-HU" altLang="hu-HU">
                <a:latin typeface="Arial" panose="020B0604020202020204" pitchFamily="34" charset="0"/>
              </a:rPr>
              <a:t> foglalkoztatása munkaviszony keretében történik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="" xmlns:a16="http://schemas.microsoft.com/office/drawing/2014/main" id="{BB32B663-196B-4626-94DD-A77E1CCDCBC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7651" name="Rectangle 3">
            <a:extLst>
              <a:ext uri="{FF2B5EF4-FFF2-40B4-BE49-F238E27FC236}">
                <a16:creationId xmlns="" xmlns:a16="http://schemas.microsoft.com/office/drawing/2014/main" id="{97B9465C-3924-447C-AF23-4EBF990921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u-HU" altLang="hu-HU">
              <a:latin typeface="Arial" panose="020B0604020202020204" pitchFamily="34" charset="0"/>
            </a:endParaRPr>
          </a:p>
          <a:p>
            <a:r>
              <a:rPr lang="hu-HU" altLang="hu-HU">
                <a:latin typeface="Arial" panose="020B0604020202020204" pitchFamily="34" charset="0"/>
              </a:rPr>
              <a:t>Biztosított idő, szolgálati időnek minősül.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="" xmlns:a16="http://schemas.microsoft.com/office/drawing/2014/main" id="{ECBA22C0-DEB8-4993-9066-89F6CE20DE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8675" name="Rectangle 3">
            <a:extLst>
              <a:ext uri="{FF2B5EF4-FFF2-40B4-BE49-F238E27FC236}">
                <a16:creationId xmlns="" xmlns:a16="http://schemas.microsoft.com/office/drawing/2014/main" id="{273F5CB5-AD1E-40D5-8E3F-A96E4458B3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•"/>
            </a:pPr>
            <a:r>
              <a:rPr lang="hu-HU" altLang="hu-HU">
                <a:latin typeface="Arial" panose="020B0604020202020204" pitchFamily="34" charset="0"/>
              </a:rPr>
              <a:t> több munkaadó esetén összeszámítás </a:t>
            </a:r>
          </a:p>
          <a:p>
            <a:pPr>
              <a:buFontTx/>
              <a:buChar char="•"/>
            </a:pPr>
            <a:r>
              <a:rPr lang="hu-HU" altLang="hu-HU">
                <a:latin typeface="Arial" panose="020B0604020202020204" pitchFamily="34" charset="0"/>
              </a:rPr>
              <a:t>folyósítás a kérelem beadás napjától indul      </a:t>
            </a:r>
          </a:p>
          <a:p>
            <a:pPr>
              <a:buFontTx/>
              <a:buChar char="•"/>
            </a:pPr>
            <a:endParaRPr lang="hu-HU" altLang="hu-HU">
              <a:latin typeface="Arial" panose="020B0604020202020204" pitchFamily="34" charset="0"/>
            </a:endParaRPr>
          </a:p>
          <a:p>
            <a:pPr>
              <a:buFontTx/>
              <a:buChar char="•"/>
            </a:pPr>
            <a:endParaRPr lang="hu-HU" altLang="hu-HU">
              <a:latin typeface="Arial" panose="020B0604020202020204" pitchFamily="34" charset="0"/>
            </a:endParaRPr>
          </a:p>
          <a:p>
            <a:pPr>
              <a:buFontTx/>
              <a:buChar char="•"/>
            </a:pPr>
            <a:endParaRPr lang="hu-HU" altLang="hu-HU">
              <a:latin typeface="Arial" panose="020B0604020202020204" pitchFamily="34" charset="0"/>
            </a:endParaRPr>
          </a:p>
          <a:p>
            <a:endParaRPr lang="hu-HU" altLang="hu-H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2019.11.27.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05236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0068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700075" cy="936104"/>
          </a:xfrm>
        </p:spPr>
        <p:txBody>
          <a:bodyPr>
            <a:normAutofit/>
          </a:bodyPr>
          <a:lstStyle>
            <a:lvl1pPr algn="l">
              <a:defRPr sz="24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2019.11.27.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9614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2019.11.27.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46902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2019.11.27.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34561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2019.11.27.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56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6" name="Tartalom helye 2"/>
          <p:cNvSpPr>
            <a:spLocks noGrp="1"/>
          </p:cNvSpPr>
          <p:nvPr>
            <p:ph idx="1"/>
          </p:nvPr>
        </p:nvSpPr>
        <p:spPr>
          <a:xfrm>
            <a:off x="447989" y="1628800"/>
            <a:ext cx="5111750" cy="46910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7" name="Kép helye 2"/>
          <p:cNvSpPr>
            <a:spLocks noGrp="1"/>
          </p:cNvSpPr>
          <p:nvPr>
            <p:ph type="pic" idx="13"/>
          </p:nvPr>
        </p:nvSpPr>
        <p:spPr>
          <a:xfrm>
            <a:off x="5724128" y="1633102"/>
            <a:ext cx="3240360" cy="46910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6175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2019.11.27.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9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28776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2019.11.27.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0349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/>
              <a:t>Click to edit Alcím</a:t>
            </a:r>
          </a:p>
          <a:p>
            <a:pPr lvl="0"/>
            <a:endParaRPr lang="hu-H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05FFA-4383-4574-9830-A5FF25BE8406}" type="datetimeFigureOut">
              <a:rPr lang="hu-HU" smtClean="0"/>
              <a:t>2019.11.27.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508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6" r:id="rId7"/>
    <p:sldLayoutId id="2147483667" r:id="rId8"/>
    <p:sldLayoutId id="2147483670" r:id="rId9"/>
    <p:sldLayoutId id="2147483671" r:id="rId10"/>
  </p:sldLayoutIdLst>
  <p:txStyles>
    <p:titleStyle>
      <a:lvl1pPr algn="l" defTabSz="914400" rtl="0" eaLnBrk="1" latinLnBrk="0" hangingPunct="1">
        <a:spcBef>
          <a:spcPct val="0"/>
        </a:spcBef>
        <a:buNone/>
        <a:defRPr sz="2400" b="1" kern="1200" cap="all" baseline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Microsoft_Excel_97-2003_munkalap1.xls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oleObject" Target="../embeddings/Microsoft_Excel_97-2003_munkalap2.xls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55576" y="1053912"/>
            <a:ext cx="7651114" cy="3529880"/>
          </a:xfrm>
        </p:spPr>
        <p:txBody>
          <a:bodyPr/>
          <a:lstStyle/>
          <a:p>
            <a:r>
              <a:rPr lang="en-US" sz="3300" dirty="0" err="1"/>
              <a:t>Tájékoztatás</a:t>
            </a:r>
            <a:r>
              <a:rPr lang="hu-HU" sz="3300" dirty="0"/>
              <a:t> </a:t>
            </a:r>
            <a:r>
              <a:rPr lang="hu-HU" sz="3300" dirty="0" smtClean="0"/>
              <a:t/>
            </a:r>
            <a:br>
              <a:rPr lang="hu-HU" sz="3300" dirty="0" smtClean="0"/>
            </a:br>
            <a:r>
              <a:rPr lang="en-US" sz="3300" dirty="0" err="1" smtClean="0"/>
              <a:t>az</a:t>
            </a:r>
            <a:r>
              <a:rPr lang="en-US" sz="3300" dirty="0" smtClean="0"/>
              <a:t> </a:t>
            </a:r>
            <a:r>
              <a:rPr lang="en-US" sz="3300" dirty="0" err="1"/>
              <a:t>álláskeresők</a:t>
            </a:r>
            <a:r>
              <a:rPr lang="en-US" sz="3300" dirty="0"/>
              <a:t> </a:t>
            </a:r>
            <a:r>
              <a:rPr lang="hu-HU" sz="3300" dirty="0" smtClean="0"/>
              <a:t/>
            </a:r>
            <a:br>
              <a:rPr lang="hu-HU" sz="3300" dirty="0" smtClean="0"/>
            </a:br>
            <a:r>
              <a:rPr lang="en-US" sz="3300" dirty="0" smtClean="0"/>
              <a:t>1991</a:t>
            </a:r>
            <a:r>
              <a:rPr lang="en-US" sz="3300" dirty="0"/>
              <a:t>. </a:t>
            </a:r>
            <a:r>
              <a:rPr lang="en-US" sz="3300" dirty="0" err="1"/>
              <a:t>évi</a:t>
            </a:r>
            <a:r>
              <a:rPr lang="en-US" sz="3300" dirty="0"/>
              <a:t> IV. </a:t>
            </a:r>
            <a:r>
              <a:rPr lang="en-US" sz="3300" dirty="0" err="1"/>
              <a:t>törvény</a:t>
            </a:r>
            <a:r>
              <a:rPr lang="hu-HU" sz="3300" dirty="0"/>
              <a:t> </a:t>
            </a:r>
            <a:r>
              <a:rPr lang="en-US" sz="3300" dirty="0" err="1"/>
              <a:t>szerinti</a:t>
            </a:r>
            <a:r>
              <a:rPr lang="en-US" sz="3300" dirty="0"/>
              <a:t> </a:t>
            </a:r>
            <a:r>
              <a:rPr lang="hu-HU" sz="3300" dirty="0" smtClean="0"/>
              <a:t>e</a:t>
            </a:r>
            <a:r>
              <a:rPr lang="en-US" sz="3300" dirty="0" err="1" smtClean="0"/>
              <a:t>llátásairól</a:t>
            </a:r>
            <a:r>
              <a:rPr lang="en-US" sz="3300" dirty="0"/>
              <a:t>,</a:t>
            </a:r>
            <a:r>
              <a:rPr lang="hu-HU" sz="3300" dirty="0"/>
              <a:t> </a:t>
            </a:r>
            <a:r>
              <a:rPr lang="hu-HU" sz="3300" dirty="0" smtClean="0"/>
              <a:t/>
            </a:r>
            <a:br>
              <a:rPr lang="hu-HU" sz="3300" dirty="0" smtClean="0"/>
            </a:br>
            <a:r>
              <a:rPr lang="en-US" sz="3300" dirty="0" err="1" smtClean="0"/>
              <a:t>támogatásairól</a:t>
            </a:r>
            <a:endParaRPr lang="hu-HU" sz="3300" dirty="0"/>
          </a:p>
        </p:txBody>
      </p:sp>
      <p:sp>
        <p:nvSpPr>
          <p:cNvPr id="3" name="Szövegdoboz 2">
            <a:extLst>
              <a:ext uri="{FF2B5EF4-FFF2-40B4-BE49-F238E27FC236}">
                <a16:creationId xmlns="" xmlns:a16="http://schemas.microsoft.com/office/drawing/2014/main" id="{452F3254-A9B1-4D12-BE4B-0144C4D80D6A}"/>
              </a:ext>
            </a:extLst>
          </p:cNvPr>
          <p:cNvSpPr txBox="1"/>
          <p:nvPr/>
        </p:nvSpPr>
        <p:spPr>
          <a:xfrm>
            <a:off x="251520" y="5013176"/>
            <a:ext cx="37444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hu-H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Előadó: </a:t>
            </a:r>
          </a:p>
          <a:p>
            <a:pPr>
              <a:defRPr/>
            </a:pPr>
            <a:endParaRPr lang="hu-HU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hu-H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Majorné Angyal Erzsébet foglalkoztatási osztályvezető</a:t>
            </a:r>
          </a:p>
          <a:p>
            <a:pPr>
              <a:defRPr/>
            </a:pPr>
            <a:r>
              <a:rPr lang="hu-HU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2019.12.03.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69770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="" xmlns:a16="http://schemas.microsoft.com/office/drawing/2014/main" id="{2FAD8FE7-7D84-49C3-9845-6649F8010F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7989" y="44624"/>
            <a:ext cx="5996219" cy="10081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hu-HU" altLang="hu-HU" sz="2000" dirty="0">
                <a:effectLst/>
              </a:rPr>
              <a:t>Egyösszegű kifizetés</a:t>
            </a:r>
          </a:p>
        </p:txBody>
      </p:sp>
      <p:sp>
        <p:nvSpPr>
          <p:cNvPr id="130051" name="Rectangle 3">
            <a:extLst>
              <a:ext uri="{FF2B5EF4-FFF2-40B4-BE49-F238E27FC236}">
                <a16:creationId xmlns="" xmlns:a16="http://schemas.microsoft.com/office/drawing/2014/main" id="{939BF7EE-66A1-4021-A66E-2CF21915EE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1773238"/>
            <a:ext cx="8229600" cy="4464074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Ha:</a:t>
            </a:r>
          </a:p>
          <a:p>
            <a:pPr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álláskeresési járadék folyósítási idejének kimerítése előtt elhelyezkedik</a:t>
            </a:r>
          </a:p>
          <a:p>
            <a:pPr lvl="1"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határozatlan időre</a:t>
            </a:r>
          </a:p>
          <a:p>
            <a:pPr lvl="1"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teljes vagy legalább 4 órás </a:t>
            </a:r>
            <a:r>
              <a:rPr lang="hu-H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munkaidőben </a:t>
            </a: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foglalkoztatásban vesz részt, akkor</a:t>
            </a:r>
          </a:p>
          <a:p>
            <a:pPr>
              <a:defRPr/>
            </a:pPr>
            <a:endParaRPr lang="hu-H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fennmaradó időre járó juttatás 80%-a egy összegben kifizethető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="" xmlns:a16="http://schemas.microsoft.com/office/drawing/2014/main" id="{619D96C4-7D1D-40D2-9AD7-A513BD7CF6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7989" y="44624"/>
            <a:ext cx="7220355" cy="9361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hu-HU" altLang="hu-HU" sz="2000" dirty="0">
                <a:effectLst/>
              </a:rPr>
              <a:t>Nyugdíj előtti álláskeresési segély</a:t>
            </a:r>
          </a:p>
        </p:txBody>
      </p:sp>
      <p:sp>
        <p:nvSpPr>
          <p:cNvPr id="112643" name="Rectangle 3">
            <a:extLst>
              <a:ext uri="{FF2B5EF4-FFF2-40B4-BE49-F238E27FC236}">
                <a16:creationId xmlns="" xmlns:a16="http://schemas.microsoft.com/office/drawing/2014/main" id="{AB32D9F0-75BA-43A3-AC73-8E0B209AB7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1700808"/>
            <a:ext cx="8497887" cy="5386387"/>
          </a:xfrm>
        </p:spPr>
        <p:txBody>
          <a:bodyPr/>
          <a:lstStyle/>
          <a:p>
            <a:pPr marL="609600" indent="-609600" algn="just">
              <a:defRPr/>
            </a:pPr>
            <a:r>
              <a:rPr lang="hu-H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rá irányadó öregségi nyugdíjkorhatár betöltéséig legfeljebb 5 év hiányzik, és legalább 45 napon át álláskeresési járadékban részesült, és a járadékos időt kimerítette</a:t>
            </a:r>
          </a:p>
          <a:p>
            <a:pPr marL="609600" indent="-609600">
              <a:defRPr/>
            </a:pPr>
            <a:r>
              <a:rPr lang="hu-H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vagy a járadék kimerítését követő három éven belül töltötte be az előző életkort</a:t>
            </a:r>
          </a:p>
          <a:p>
            <a:pPr marL="609600" indent="-609600">
              <a:defRPr/>
            </a:pPr>
            <a:r>
              <a:rPr lang="hu-H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rendelkezik az öregségi nyugdíjhoz szükséges szolgálati idővel, és</a:t>
            </a:r>
          </a:p>
          <a:p>
            <a:pPr marL="609600" indent="-609600">
              <a:defRPr/>
            </a:pPr>
            <a:r>
              <a:rPr lang="hu-H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korhatár előtti ellátásban, szolgálati járandóságban, táncművészeti életjáradékban és átmeneti bányászati járadékban nem részesül</a:t>
            </a:r>
          </a:p>
          <a:p>
            <a:pPr marL="609600" indent="-609600">
              <a:defRPr/>
            </a:pPr>
            <a:endParaRPr lang="hu-HU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="" xmlns:a16="http://schemas.microsoft.com/office/drawing/2014/main" id="{AF05C4A3-90ED-4427-99BD-8B7817FCD9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7989" y="44624"/>
            <a:ext cx="6932323" cy="9361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hu-HU" altLang="hu-HU" sz="2000" dirty="0">
                <a:effectLst/>
              </a:rPr>
              <a:t>Álláskeresési segély összege</a:t>
            </a:r>
          </a:p>
        </p:txBody>
      </p:sp>
      <p:sp>
        <p:nvSpPr>
          <p:cNvPr id="114691" name="Rectangle 3">
            <a:extLst>
              <a:ext uri="{FF2B5EF4-FFF2-40B4-BE49-F238E27FC236}">
                <a16:creationId xmlns="" xmlns:a16="http://schemas.microsoft.com/office/drawing/2014/main" id="{3067A0F4-11D6-4B3E-9303-C5817D6158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47989" y="2492896"/>
            <a:ext cx="7886774" cy="2160240"/>
          </a:xfrm>
          <a:extLst/>
        </p:spPr>
        <p:txBody>
          <a:bodyPr>
            <a:normAutofit fontScale="85000" lnSpcReduction="20000"/>
          </a:bodyPr>
          <a:lstStyle/>
          <a:p>
            <a:pPr marL="514350" lvl="1" indent="0" algn="ctr">
              <a:buNone/>
              <a:defRPr/>
            </a:pPr>
            <a:r>
              <a:rPr lang="hu-HU" sz="4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Kérelem benyújtásának időpontjában </a:t>
            </a:r>
          </a:p>
          <a:p>
            <a:pPr marL="514350" lvl="1" indent="0" algn="ctr">
              <a:buNone/>
              <a:defRPr/>
            </a:pPr>
            <a:r>
              <a:rPr lang="hu-HU" sz="4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hatályos </a:t>
            </a:r>
          </a:p>
          <a:p>
            <a:pPr marL="514350" lvl="1" indent="0" algn="ctr">
              <a:buNone/>
              <a:defRPr/>
            </a:pPr>
            <a:r>
              <a:rPr lang="hu-HU" sz="4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legkisebb munkabér </a:t>
            </a:r>
          </a:p>
          <a:p>
            <a:pPr marL="514350" lvl="1" indent="0" algn="ctr">
              <a:buNone/>
              <a:defRPr/>
            </a:pPr>
            <a:r>
              <a:rPr lang="hu-HU" sz="4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40 %-a =59 600 Ft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="" xmlns:a16="http://schemas.microsoft.com/office/drawing/2014/main" id="{A4A43AC9-B689-4CDA-BA65-12B5B5E601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hu-HU" altLang="hu-HU" sz="2000" dirty="0">
                <a:effectLst/>
              </a:rPr>
              <a:t>Költségtérítés</a:t>
            </a:r>
          </a:p>
        </p:txBody>
      </p:sp>
      <p:sp>
        <p:nvSpPr>
          <p:cNvPr id="116739" name="Rectangle 3">
            <a:extLst>
              <a:ext uri="{FF2B5EF4-FFF2-40B4-BE49-F238E27FC236}">
                <a16:creationId xmlns="" xmlns:a16="http://schemas.microsoft.com/office/drawing/2014/main" id="{3C4F4CCB-FAE3-492A-B528-07794BAF08E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15616" y="2492896"/>
            <a:ext cx="6696422" cy="579438"/>
          </a:xfrm>
        </p:spPr>
        <p:txBody>
          <a:bodyPr/>
          <a:lstStyle/>
          <a:p>
            <a:pPr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utazási költségek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="" xmlns:a16="http://schemas.microsoft.com/office/drawing/2014/main" id="{024FC576-6967-455C-9E52-9107CB110A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7989" y="44624"/>
            <a:ext cx="6716299" cy="9361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hu-HU" altLang="hu-HU" sz="2000" dirty="0">
                <a:effectLst/>
              </a:rPr>
              <a:t>Munkaerő-piaci szolgáltatások</a:t>
            </a:r>
          </a:p>
        </p:txBody>
      </p:sp>
      <p:sp>
        <p:nvSpPr>
          <p:cNvPr id="122883" name="Rectangle 3">
            <a:extLst>
              <a:ext uri="{FF2B5EF4-FFF2-40B4-BE49-F238E27FC236}">
                <a16:creationId xmlns="" xmlns:a16="http://schemas.microsoft.com/office/drawing/2014/main" id="{3D45A1D1-0C2C-4D0F-B235-BFEA5BB4B5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1600" y="2276872"/>
            <a:ext cx="7581280" cy="309634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információ nyújtása</a:t>
            </a:r>
          </a:p>
          <a:p>
            <a:pPr>
              <a:defRPr/>
            </a:pPr>
            <a:endParaRPr lang="hu-H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r>
              <a:rPr lang="hu-H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anácsadás</a:t>
            </a:r>
            <a:endParaRPr lang="hu-H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hu-H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munkaközvetítés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="" xmlns:a16="http://schemas.microsoft.com/office/drawing/2014/main" id="{3381DEB8-5E8B-4E86-BBEE-E68E7925CD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7989" y="44624"/>
            <a:ext cx="8238811" cy="9361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hu-HU" altLang="hu-HU" sz="2000" dirty="0">
                <a:effectLst/>
              </a:rPr>
              <a:t>Foglalkoztatást elősegítő támogatások</a:t>
            </a:r>
          </a:p>
        </p:txBody>
      </p:sp>
      <p:sp>
        <p:nvSpPr>
          <p:cNvPr id="124931" name="Rectangle 3">
            <a:extLst>
              <a:ext uri="{FF2B5EF4-FFF2-40B4-BE49-F238E27FC236}">
                <a16:creationId xmlns="" xmlns:a16="http://schemas.microsoft.com/office/drawing/2014/main" id="{55DA47E3-3FB0-4513-BF02-0B8F43C4D6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47989" y="1844824"/>
            <a:ext cx="8229600" cy="3678238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hu-H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Képzések elősegítése</a:t>
            </a:r>
          </a:p>
          <a:p>
            <a:pPr>
              <a:lnSpc>
                <a:spcPct val="80000"/>
              </a:lnSpc>
              <a:defRPr/>
            </a:pPr>
            <a:r>
              <a:rPr lang="hu-H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Foglalkoztatás bővítését szolgáló támogatások</a:t>
            </a:r>
            <a:endParaRPr lang="hu-HU" sz="28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  <a:defRPr/>
            </a:pPr>
            <a:r>
              <a:rPr lang="hu-H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Vállalkozóvá válást elősegítő támogatások</a:t>
            </a:r>
          </a:p>
          <a:p>
            <a:pPr>
              <a:lnSpc>
                <a:spcPct val="80000"/>
              </a:lnSpc>
              <a:defRPr/>
            </a:pPr>
            <a:r>
              <a:rPr lang="hu-H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Munkahelyteremtés és munkahelymegőrzés támogatása</a:t>
            </a:r>
          </a:p>
          <a:p>
            <a:pPr>
              <a:lnSpc>
                <a:spcPct val="80000"/>
              </a:lnSpc>
              <a:defRPr/>
            </a:pPr>
            <a:r>
              <a:rPr lang="hu-H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Egyes általánostól eltérő foglalkoztatási formák támogatása</a:t>
            </a:r>
          </a:p>
          <a:p>
            <a:pPr>
              <a:lnSpc>
                <a:spcPct val="80000"/>
              </a:lnSpc>
              <a:defRPr/>
            </a:pPr>
            <a:r>
              <a:rPr lang="hu-H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Munkaerő-piaci programok támogatása</a:t>
            </a:r>
          </a:p>
          <a:p>
            <a:pPr>
              <a:lnSpc>
                <a:spcPct val="80000"/>
              </a:lnSpc>
              <a:defRPr/>
            </a:pPr>
            <a:r>
              <a:rPr lang="hu-H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Lakhatási támogatás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="" xmlns:a16="http://schemas.microsoft.com/office/drawing/2014/main" id="{2067274E-EBE9-423C-BD58-3907E15746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709295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/>
          </a:bodyPr>
          <a:lstStyle/>
          <a:p>
            <a:pPr algn="l"/>
            <a:r>
              <a:rPr lang="hu-HU" altLang="hu-HU" sz="2000" dirty="0">
                <a:effectLst/>
              </a:rPr>
              <a:t>Munkaerő-piaci programok</a:t>
            </a:r>
          </a:p>
        </p:txBody>
      </p:sp>
      <p:sp>
        <p:nvSpPr>
          <p:cNvPr id="126979" name="Rectangle 3">
            <a:extLst>
              <a:ext uri="{FF2B5EF4-FFF2-40B4-BE49-F238E27FC236}">
                <a16:creationId xmlns="" xmlns:a16="http://schemas.microsoft.com/office/drawing/2014/main" id="{806AA485-7F20-4854-9CF3-E27B81963F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916832"/>
            <a:ext cx="8229600" cy="3960018"/>
          </a:xfrm>
        </p:spPr>
        <p:txBody>
          <a:bodyPr>
            <a:normAutofit lnSpcReduction="10000"/>
          </a:bodyPr>
          <a:lstStyle/>
          <a:p>
            <a:pPr marL="0" indent="0">
              <a:buFontTx/>
              <a:buNone/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-TOP 6.8.2. </a:t>
            </a:r>
            <a:r>
              <a:rPr lang="hu-H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Program</a:t>
            </a:r>
          </a:p>
          <a:p>
            <a:pPr marL="0" indent="0">
              <a:buFontTx/>
              <a:buNone/>
              <a:defRPr/>
            </a:pPr>
            <a:endParaRPr lang="hu-H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-GINOP 6.1.1</a:t>
            </a:r>
            <a:r>
              <a:rPr lang="hu-H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0" indent="0">
              <a:buFontTx/>
              <a:buNone/>
              <a:defRPr/>
            </a:pPr>
            <a:endParaRPr lang="hu-H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-GINOP 5.1.1</a:t>
            </a:r>
            <a:r>
              <a:rPr lang="hu-H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0" indent="0">
              <a:buFontTx/>
              <a:buNone/>
              <a:defRPr/>
            </a:pPr>
            <a:endParaRPr lang="hu-H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-GINOP 5.2.1. Ifjúsági Garancia Program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4419600" cy="1440160"/>
          </a:xfrm>
        </p:spPr>
        <p:txBody>
          <a:bodyPr/>
          <a:lstStyle/>
          <a:p>
            <a:r>
              <a:rPr lang="hu-HU" dirty="0"/>
              <a:t>KÖSZÖNÖM </a:t>
            </a:r>
            <a:br>
              <a:rPr lang="hu-HU" dirty="0"/>
            </a:br>
            <a:r>
              <a:rPr lang="hu-HU" dirty="0"/>
              <a:t>A FIGYELMET!</a:t>
            </a:r>
          </a:p>
        </p:txBody>
      </p:sp>
    </p:spTree>
    <p:extLst>
      <p:ext uri="{BB962C8B-B14F-4D97-AF65-F5344CB8AC3E}">
        <p14:creationId xmlns:p14="http://schemas.microsoft.com/office/powerpoint/2010/main" val="3765528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3" name="Rectangle 5">
            <a:extLst>
              <a:ext uri="{FF2B5EF4-FFF2-40B4-BE49-F238E27FC236}">
                <a16:creationId xmlns="" xmlns:a16="http://schemas.microsoft.com/office/drawing/2014/main" id="{FEFB08C9-D329-4175-B306-6A4E879EE99F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67544" y="44624"/>
            <a:ext cx="8208912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u-HU" sz="2000" dirty="0"/>
              <a:t>Az álláskeresők számának változása </a:t>
            </a:r>
            <a:r>
              <a:rPr lang="hu-HU" sz="2000" dirty="0" smtClean="0"/>
              <a:t>a DUNÚJVÁROSI Járás területén</a:t>
            </a:r>
            <a:endParaRPr lang="hu-HU" sz="2000" dirty="0"/>
          </a:p>
        </p:txBody>
      </p:sp>
      <p:graphicFrame>
        <p:nvGraphicFramePr>
          <p:cNvPr id="3075" name="Objektum 1">
            <a:extLst>
              <a:ext uri="{FF2B5EF4-FFF2-40B4-BE49-F238E27FC236}">
                <a16:creationId xmlns="" xmlns:a16="http://schemas.microsoft.com/office/drawing/2014/main" id="{14F72794-E496-4F76-9662-001040B320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9356376"/>
              </p:ext>
            </p:extLst>
          </p:nvPr>
        </p:nvGraphicFramePr>
        <p:xfrm>
          <a:off x="184150" y="1916113"/>
          <a:ext cx="8097838" cy="4446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Munkalap" r:id="rId4" imgW="9039157" imgH="5448390" progId="Excel.Sheet.8">
                  <p:embed/>
                </p:oleObj>
              </mc:Choice>
              <mc:Fallback>
                <p:oleObj name="Munkalap" r:id="rId4" imgW="9039157" imgH="5448390" progId="Excel.Sheet.8">
                  <p:embed/>
                  <p:pic>
                    <p:nvPicPr>
                      <p:cNvPr id="3075" name="Objektum 1">
                        <a:extLst>
                          <a:ext uri="{FF2B5EF4-FFF2-40B4-BE49-F238E27FC236}">
                            <a16:creationId xmlns="" xmlns:a16="http://schemas.microsoft.com/office/drawing/2014/main" id="{14F72794-E496-4F76-9662-001040B320C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150" y="1916113"/>
                        <a:ext cx="8097838" cy="4446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="" xmlns:a16="http://schemas.microsoft.com/office/drawing/2014/main" id="{459C5083-DBCA-412C-81ED-2D38E539BA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5536" y="6350"/>
            <a:ext cx="709295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hu-HU" altLang="hu-HU" sz="2000" dirty="0">
                <a:effectLst/>
              </a:rPr>
              <a:t>A pályakezdők aránya az álláskeresők között</a:t>
            </a:r>
          </a:p>
        </p:txBody>
      </p:sp>
      <p:graphicFrame>
        <p:nvGraphicFramePr>
          <p:cNvPr id="4099" name="Objektum 1">
            <a:extLst>
              <a:ext uri="{FF2B5EF4-FFF2-40B4-BE49-F238E27FC236}">
                <a16:creationId xmlns="" xmlns:a16="http://schemas.microsoft.com/office/drawing/2014/main" id="{B8F0B17B-EFBA-45AF-9791-F8C7086677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6042978"/>
              </p:ext>
            </p:extLst>
          </p:nvPr>
        </p:nvGraphicFramePr>
        <p:xfrm>
          <a:off x="107504" y="1556792"/>
          <a:ext cx="8756650" cy="473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Munkalap" r:id="rId4" imgW="8991600" imgH="5648415" progId="Excel.Sheet.8">
                  <p:embed/>
                </p:oleObj>
              </mc:Choice>
              <mc:Fallback>
                <p:oleObj name="Munkalap" r:id="rId4" imgW="8991600" imgH="5648415" progId="Excel.Sheet.8">
                  <p:embed/>
                  <p:pic>
                    <p:nvPicPr>
                      <p:cNvPr id="4099" name="Objektum 1">
                        <a:extLst>
                          <a:ext uri="{FF2B5EF4-FFF2-40B4-BE49-F238E27FC236}">
                            <a16:creationId xmlns="" xmlns:a16="http://schemas.microsoft.com/office/drawing/2014/main" id="{B8F0B17B-EFBA-45AF-9791-F8C70866776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556792"/>
                        <a:ext cx="8756650" cy="4735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="" xmlns:a16="http://schemas.microsoft.com/office/drawing/2014/main" id="{BF10A852-022D-47D6-9E4D-F7E0B61965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989" y="1268760"/>
            <a:ext cx="7272338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hu-HU" altLang="hu-HU" sz="2800" dirty="0">
                <a:solidFill>
                  <a:schemeClr val="tx1"/>
                </a:solidFill>
                <a:effectLst/>
              </a:rPr>
              <a:t>Álláskereső : az a személy aki,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="" xmlns:a16="http://schemas.microsoft.com/office/drawing/2014/main" id="{125F3ECA-F819-4A80-A6AC-045DB05741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7957" y="2348880"/>
            <a:ext cx="8229600" cy="3951288"/>
          </a:xfrm>
          <a:noFill/>
        </p:spPr>
        <p:txBody>
          <a:bodyPr/>
          <a:lstStyle/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hu-HU" altLang="hu-HU" sz="2200" dirty="0"/>
              <a:t>1. 	a munkaviszony létesítéséhez szükséges feltételekkel rendelkezik, és </a:t>
            </a: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hu-HU" altLang="hu-HU" sz="2200" dirty="0"/>
              <a:t>2. 	oktatási intézmény nappali tagozatán nem folytat tanulmányokat, és </a:t>
            </a: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hu-HU" altLang="hu-HU" sz="2200" dirty="0"/>
              <a:t>3. 	öregségi nyugdíjra nem jogosult, valamint megváltozott munkaképességű személyek ellátásaiban nem részesül és  </a:t>
            </a: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hu-HU" altLang="hu-HU" sz="2200" dirty="0"/>
              <a:t>4. 	az alkalmi foglalkoztatásnak minősülő munkaviszony és a nevelőszülői foglalkoztatási jogviszony kivételével munkaviszonyban nem áll, és </a:t>
            </a:r>
            <a:r>
              <a:rPr lang="hu-HU" altLang="hu-HU" sz="2200" dirty="0">
                <a:solidFill>
                  <a:srgbClr val="F83B08"/>
                </a:solidFill>
              </a:rPr>
              <a:t>egyéb kereső tevékenységet</a:t>
            </a:r>
            <a:r>
              <a:rPr lang="hu-HU" altLang="hu-HU" sz="2200" dirty="0"/>
              <a:t> sem folytat, és </a:t>
            </a: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hu-HU" altLang="hu-HU" sz="2200" dirty="0"/>
              <a:t>5. 	elhelyezkedése érdekében az állami foglalkoztatási szervvel együttműködik, és akit </a:t>
            </a:r>
          </a:p>
          <a:p>
            <a:pPr marL="609600" indent="-609600" algn="just">
              <a:lnSpc>
                <a:spcPct val="80000"/>
              </a:lnSpc>
              <a:buFontTx/>
              <a:buNone/>
            </a:pPr>
            <a:r>
              <a:rPr lang="hu-HU" altLang="hu-HU" sz="2200" dirty="0"/>
              <a:t>6. 	az állami foglalkoztatási szerv álláskeresőként nyilvántart</a:t>
            </a:r>
            <a:r>
              <a:rPr lang="hu-HU" altLang="hu-HU" sz="2200" dirty="0">
                <a:solidFill>
                  <a:schemeClr val="bg2"/>
                </a:solidFill>
              </a:rPr>
              <a:t>.</a:t>
            </a:r>
            <a:r>
              <a:rPr lang="hu-HU" altLang="hu-HU" sz="2200" dirty="0"/>
              <a:t>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AA6E7AA5-1B86-48C2-B45C-38AB9F448D2A}"/>
              </a:ext>
            </a:extLst>
          </p:cNvPr>
          <p:cNvSpPr txBox="1">
            <a:spLocks noChangeArrowheads="1"/>
          </p:cNvSpPr>
          <p:nvPr/>
        </p:nvSpPr>
        <p:spPr>
          <a:xfrm>
            <a:off x="272786" y="-27880"/>
            <a:ext cx="7272338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 altLang="hu-HU" sz="2000" dirty="0"/>
              <a:t>Álláskereső fogalma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>
            <a:extLst>
              <a:ext uri="{FF2B5EF4-FFF2-40B4-BE49-F238E27FC236}">
                <a16:creationId xmlns="" xmlns:a16="http://schemas.microsoft.com/office/drawing/2014/main" id="{7A2BB34B-2AAC-420B-A7BE-AD6588185A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29600" cy="3306762"/>
          </a:xfrm>
        </p:spPr>
        <p:txBody>
          <a:bodyPr/>
          <a:lstStyle/>
          <a:p>
            <a:pPr marL="609600" indent="-609600">
              <a:buFontTx/>
              <a:buAutoNum type="arabicPeriod"/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Álláskeresők </a:t>
            </a:r>
            <a:r>
              <a:rPr lang="hu-H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ellátásai</a:t>
            </a: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hu-H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>
              <a:buFontTx/>
              <a:buAutoNum type="arabicPeriod"/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Munkaerő-piaci szolgáltatások</a:t>
            </a:r>
            <a:b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hu-H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09600" indent="-609600">
              <a:buFontTx/>
              <a:buAutoNum type="arabicPeriod"/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Foglalkoztatást elősegítő támogatások</a:t>
            </a:r>
          </a:p>
          <a:p>
            <a:pPr marL="609600" indent="-609600">
              <a:buFontTx/>
              <a:buNone/>
              <a:defRPr/>
            </a:pPr>
            <a:endParaRPr lang="hu-HU" dirty="0"/>
          </a:p>
        </p:txBody>
      </p:sp>
      <p:sp>
        <p:nvSpPr>
          <p:cNvPr id="6147" name="Rectangle 3">
            <a:extLst>
              <a:ext uri="{FF2B5EF4-FFF2-40B4-BE49-F238E27FC236}">
                <a16:creationId xmlns="" xmlns:a16="http://schemas.microsoft.com/office/drawing/2014/main" id="{1A73131E-56E8-4E84-9133-289741BDE9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0374" y="116632"/>
            <a:ext cx="7436379" cy="9361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/>
          </a:bodyPr>
          <a:lstStyle/>
          <a:p>
            <a:r>
              <a:rPr lang="hu-HU" altLang="hu-HU" sz="2000" dirty="0">
                <a:effectLst/>
              </a:rPr>
              <a:t>Álláskeresőket segítő passzív,- és aktív eszközök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="" xmlns:a16="http://schemas.microsoft.com/office/drawing/2014/main" id="{CCCC05D5-FC24-46B8-BDF8-484DF6C483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5376" y="332656"/>
            <a:ext cx="4700075" cy="9361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hu-HU" altLang="hu-HU" sz="2200" dirty="0">
                <a:effectLst/>
              </a:rPr>
              <a:t>Álláskeresők </a:t>
            </a:r>
            <a:r>
              <a:rPr lang="hu-HU" altLang="hu-HU" sz="2200" dirty="0" smtClean="0">
                <a:effectLst/>
              </a:rPr>
              <a:t>ellátásai</a:t>
            </a:r>
            <a:r>
              <a:rPr lang="hu-HU" altLang="hu-HU" sz="4000" dirty="0">
                <a:effectLst/>
              </a:rPr>
              <a:t/>
            </a:r>
            <a:br>
              <a:rPr lang="hu-HU" altLang="hu-HU" sz="4000" dirty="0">
                <a:effectLst/>
              </a:rPr>
            </a:br>
            <a:endParaRPr lang="hu-HU" altLang="hu-HU" sz="4000" dirty="0">
              <a:effectLst/>
            </a:endParaRPr>
          </a:p>
        </p:txBody>
      </p:sp>
      <p:sp>
        <p:nvSpPr>
          <p:cNvPr id="98307" name="Rectangle 3">
            <a:extLst>
              <a:ext uri="{FF2B5EF4-FFF2-40B4-BE49-F238E27FC236}">
                <a16:creationId xmlns="" xmlns:a16="http://schemas.microsoft.com/office/drawing/2014/main" id="{6342F07F-7053-41CD-9354-A1831CC6F4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500438"/>
          </a:xfrm>
        </p:spPr>
        <p:txBody>
          <a:bodyPr>
            <a:normAutofit lnSpcReduction="10000"/>
          </a:bodyPr>
          <a:lstStyle/>
          <a:p>
            <a:pPr>
              <a:defRPr/>
            </a:pPr>
            <a:endParaRPr lang="hu-HU" dirty="0"/>
          </a:p>
          <a:p>
            <a:pPr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álláskeresési járadék</a:t>
            </a:r>
          </a:p>
          <a:p>
            <a:pPr>
              <a:defRPr/>
            </a:pPr>
            <a:endParaRPr lang="hu-H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nyugdíj előtti álláskeresési segély</a:t>
            </a:r>
          </a:p>
          <a:p>
            <a:pPr>
              <a:defRPr/>
            </a:pPr>
            <a:endParaRPr lang="hu-H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költségtérítés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="" xmlns:a16="http://schemas.microsoft.com/office/drawing/2014/main" id="{48E75118-CCA5-4021-97AA-E64AA2E1EA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528" y="44624"/>
            <a:ext cx="4700075" cy="9361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hu-HU" altLang="hu-HU" sz="2000" dirty="0">
                <a:effectLst/>
              </a:rPr>
              <a:t>Álláskeresési járadék</a:t>
            </a:r>
          </a:p>
        </p:txBody>
      </p:sp>
      <p:sp>
        <p:nvSpPr>
          <p:cNvPr id="102403" name="Rectangle 3">
            <a:extLst>
              <a:ext uri="{FF2B5EF4-FFF2-40B4-BE49-F238E27FC236}">
                <a16:creationId xmlns="" xmlns:a16="http://schemas.microsoft.com/office/drawing/2014/main" id="{0340BBC3-DA7C-4C78-AC15-9DC0215878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297510"/>
            <a:ext cx="8229600" cy="5105400"/>
          </a:xfrm>
        </p:spPr>
        <p:txBody>
          <a:bodyPr>
            <a:normAutofit/>
          </a:bodyPr>
          <a:lstStyle/>
          <a:p>
            <a:pPr marL="609600" indent="-609600">
              <a:buFontTx/>
              <a:buAutoNum type="alphaLcParenR"/>
              <a:defRPr/>
            </a:pPr>
            <a:r>
              <a:rPr lang="hu-HU" sz="3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álláskereső,</a:t>
            </a:r>
          </a:p>
          <a:p>
            <a:pPr marL="609600" indent="-609600">
              <a:buFontTx/>
              <a:buAutoNum type="alphaLcParenR"/>
              <a:defRPr/>
            </a:pPr>
            <a:r>
              <a:rPr lang="hu-HU" sz="3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az álláskeresővé válását megelőző három éven belül legalább 360 nap</a:t>
            </a:r>
            <a:r>
              <a:rPr lang="hu-HU" sz="3000" dirty="0">
                <a:solidFill>
                  <a:srgbClr val="F83B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hu-HU" sz="3000" u="sng" dirty="0">
                <a:solidFill>
                  <a:srgbClr val="F83B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jogosultsági </a:t>
            </a:r>
            <a:r>
              <a:rPr lang="hu-HU" sz="3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idővel rendelkezik,</a:t>
            </a:r>
          </a:p>
          <a:p>
            <a:pPr marL="609600" indent="-609600">
              <a:buFontTx/>
              <a:buAutoNum type="alphaLcParenR"/>
              <a:defRPr/>
            </a:pPr>
            <a:r>
              <a:rPr lang="hu-HU" sz="3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munkát akar vállalni, de önálló álláskeresése nem vezetett eredményre, és számára az állami foglalkoztatási szerv sem tud </a:t>
            </a:r>
            <a:r>
              <a:rPr lang="hu-HU" sz="3000" u="sng" dirty="0">
                <a:solidFill>
                  <a:srgbClr val="F83B0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megfelelő munkahelyet</a:t>
            </a:r>
            <a:r>
              <a:rPr lang="hu-HU" sz="3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felajánlani.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DAB27BF5-2B9F-4C76-A647-DE62F1261FAF}"/>
              </a:ext>
            </a:extLst>
          </p:cNvPr>
          <p:cNvSpPr txBox="1">
            <a:spLocks noChangeArrowheads="1"/>
          </p:cNvSpPr>
          <p:nvPr/>
        </p:nvSpPr>
        <p:spPr>
          <a:xfrm>
            <a:off x="323528" y="1340768"/>
            <a:ext cx="8640960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 altLang="hu-HU" sz="2800" dirty="0">
                <a:solidFill>
                  <a:schemeClr val="tx1"/>
                </a:solidFill>
              </a:rPr>
              <a:t>Álláskeresési járadék illeti meg azt</a:t>
            </a:r>
            <a:r>
              <a:rPr lang="hu-HU" altLang="hu-HU" sz="2800" dirty="0"/>
              <a:t>, </a:t>
            </a:r>
            <a:r>
              <a:rPr lang="hu-HU" altLang="hu-HU" sz="2800" dirty="0">
                <a:solidFill>
                  <a:schemeClr val="tx1"/>
                </a:solidFill>
              </a:rPr>
              <a:t>aki: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="" xmlns:a16="http://schemas.microsoft.com/office/drawing/2014/main" id="{A56CE33E-C1CA-43DF-A45A-959F6451FE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7989" y="44624"/>
            <a:ext cx="7652403" cy="9361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hu-HU" altLang="hu-HU" sz="2000" dirty="0">
                <a:effectLst/>
              </a:rPr>
              <a:t>Álláskeresési járadék mértéke</a:t>
            </a:r>
          </a:p>
        </p:txBody>
      </p:sp>
      <p:sp>
        <p:nvSpPr>
          <p:cNvPr id="104451" name="Rectangle 3">
            <a:extLst>
              <a:ext uri="{FF2B5EF4-FFF2-40B4-BE49-F238E27FC236}">
                <a16:creationId xmlns="" xmlns:a16="http://schemas.microsoft.com/office/drawing/2014/main" id="{F7D84D48-422F-4026-B912-FE4A417155D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060848"/>
            <a:ext cx="8363272" cy="36004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k</a:t>
            </a:r>
            <a:r>
              <a:rPr lang="hu-HU" dirty="0"/>
              <a:t>érelemfelv</a:t>
            </a: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étel előtti négy naptári negyedévben elért járulékalap átlaga alapján</a:t>
            </a:r>
          </a:p>
          <a:p>
            <a:pPr>
              <a:defRPr/>
            </a:pPr>
            <a:endParaRPr lang="hu-H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átlag 60 %-a</a:t>
            </a:r>
          </a:p>
          <a:p>
            <a:pPr lvl="1">
              <a:defRPr/>
            </a:pPr>
            <a:r>
              <a:rPr lang="hu-HU" sz="32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maximum</a:t>
            </a: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hu-HU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 legkisebb munkabér</a:t>
            </a:r>
          </a:p>
          <a:p>
            <a:pPr lvl="1">
              <a:buFontTx/>
              <a:buNone/>
              <a:defRPr/>
            </a:pPr>
            <a:r>
              <a:rPr lang="hu-HU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jelenleg 149 000 Ft/hó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="" xmlns:a16="http://schemas.microsoft.com/office/drawing/2014/main" id="{588322CA-E3AC-4D27-ADCC-7BD41BCAA5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7989" y="44624"/>
            <a:ext cx="7436379" cy="9361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hu-HU" altLang="hu-HU" sz="2000" dirty="0">
                <a:effectLst/>
              </a:rPr>
              <a:t>Álláskeresési járadék időtartama</a:t>
            </a:r>
          </a:p>
        </p:txBody>
      </p:sp>
      <p:sp>
        <p:nvSpPr>
          <p:cNvPr id="128003" name="Rectangle 3">
            <a:extLst>
              <a:ext uri="{FF2B5EF4-FFF2-40B4-BE49-F238E27FC236}">
                <a16:creationId xmlns="" xmlns:a16="http://schemas.microsoft.com/office/drawing/2014/main" id="{CBDFC06C-5E80-481D-A59C-EC250B8736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2060575"/>
            <a:ext cx="8353176" cy="3096617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kérelemfelvétel előtti három év jogosultsági idő alapján</a:t>
            </a:r>
          </a:p>
          <a:p>
            <a:pPr>
              <a:defRPr/>
            </a:pPr>
            <a:endParaRPr lang="hu-HU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10 nap jogosultsági idő = 1 nap járadékfolyósítási idő</a:t>
            </a:r>
          </a:p>
          <a:p>
            <a:pPr lvl="1">
              <a:defRPr/>
            </a:pPr>
            <a:r>
              <a:rPr lang="hu-H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maximum 90</a:t>
            </a:r>
            <a: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nap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GYE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</TotalTime>
  <Words>621</Words>
  <Application>Microsoft Office PowerPoint</Application>
  <PresentationFormat>Diavetítés a képernyőre (4:3 oldalarány)</PresentationFormat>
  <Paragraphs>114</Paragraphs>
  <Slides>17</Slides>
  <Notes>16</Notes>
  <HiddenSlides>0</HiddenSlides>
  <MMClips>0</MMClips>
  <ScaleCrop>false</ScaleCrop>
  <HeadingPairs>
    <vt:vector size="6" baseType="variant"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17</vt:i4>
      </vt:variant>
    </vt:vector>
  </HeadingPairs>
  <TitlesOfParts>
    <vt:vector size="19" baseType="lpstr">
      <vt:lpstr>Office-téma</vt:lpstr>
      <vt:lpstr>Munkalap</vt:lpstr>
      <vt:lpstr>Tájékoztatás  az álláskeresők  1991. évi IV. törvény szerinti ellátásairól,  támogatásairól</vt:lpstr>
      <vt:lpstr>Az álláskeresők számának változása a DUNÚJVÁROSI Járás területén</vt:lpstr>
      <vt:lpstr>A pályakezdők aránya az álláskeresők között</vt:lpstr>
      <vt:lpstr>Álláskereső : az a személy aki,</vt:lpstr>
      <vt:lpstr>Álláskeresőket segítő passzív,- és aktív eszközök</vt:lpstr>
      <vt:lpstr>Álláskeresők ellátásai </vt:lpstr>
      <vt:lpstr>Álláskeresési járadék</vt:lpstr>
      <vt:lpstr>Álláskeresési járadék mértéke</vt:lpstr>
      <vt:lpstr>Álláskeresési járadék időtartama</vt:lpstr>
      <vt:lpstr>Egyösszegű kifizetés</vt:lpstr>
      <vt:lpstr>Nyugdíj előtti álláskeresési segély</vt:lpstr>
      <vt:lpstr>Álláskeresési segély összege</vt:lpstr>
      <vt:lpstr>Költségtérítés</vt:lpstr>
      <vt:lpstr>Munkaerő-piaci szolgáltatások</vt:lpstr>
      <vt:lpstr>Foglalkoztatást elősegítő támogatások</vt:lpstr>
      <vt:lpstr>Munkaerő-piaci programok</vt:lpstr>
      <vt:lpstr>KÖSZÖNÖM  A FIGYELMET!</vt:lpstr>
    </vt:vector>
  </TitlesOfParts>
  <Company>novak.adam@gmail.com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Asdfsdafa dsfasd asdf</dc:title>
  <dc:creator>Ádám Novák</dc:creator>
  <cp:lastModifiedBy>Majorné Angyal Erzsébet</cp:lastModifiedBy>
  <cp:revision>47</cp:revision>
  <dcterms:created xsi:type="dcterms:W3CDTF">2014-03-03T11:13:53Z</dcterms:created>
  <dcterms:modified xsi:type="dcterms:W3CDTF">2019-11-27T13:01:07Z</dcterms:modified>
</cp:coreProperties>
</file>