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</p:sldMasterIdLst>
  <p:notesMasterIdLst>
    <p:notesMasterId r:id="rId29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3" r:id="rId23"/>
    <p:sldId id="280" r:id="rId24"/>
    <p:sldId id="281" r:id="rId25"/>
    <p:sldId id="282" r:id="rId26"/>
    <p:sldId id="284" r:id="rId27"/>
    <p:sldId id="258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98" autoAdjust="0"/>
  </p:normalViewPr>
  <p:slideViewPr>
    <p:cSldViewPr snapToObjects="1">
      <p:cViewPr varScale="1">
        <p:scale>
          <a:sx n="113" d="100"/>
          <a:sy n="113" d="100"/>
        </p:scale>
        <p:origin x="11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5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pPr/>
              <a:t>2019.11.20.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pPr/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2019.11.20.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2019.11.20.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2019.11.20.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pPr/>
              <a:t>2019.11.20.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pPr/>
              <a:t>2019.11.20.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nyf.hu/hu/dokumentumok/jogszabalyok/20-nyugd%C3%ADj/36-1997-%C3%A9vi-lxxxi-t%C3%B6rv%C3%A9ny-a-t%C3%A1rsadalombiztos%C3%ADt%C3%A1si-nyugell%C3%A1t%C3%A1sr%C3%B3l.html?task=weblink.go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29358" y="1774031"/>
            <a:ext cx="6278736" cy="1209874"/>
          </a:xfrm>
        </p:spPr>
        <p:txBody>
          <a:bodyPr/>
          <a:lstStyle/>
          <a:p>
            <a:br>
              <a:rPr lang="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3200" dirty="0"/>
          </a:p>
        </p:txBody>
      </p:sp>
      <p:sp>
        <p:nvSpPr>
          <p:cNvPr id="3" name="Cím 1">
            <a:extLst>
              <a:ext uri="{FF2B5EF4-FFF2-40B4-BE49-F238E27FC236}">
                <a16:creationId xmlns:a16="http://schemas.microsoft.com/office/drawing/2014/main" id="{DC6DA4E0-49AA-4D04-9782-1441937B2C15}"/>
              </a:ext>
            </a:extLst>
          </p:cNvPr>
          <p:cNvSpPr txBox="1">
            <a:spLocks/>
          </p:cNvSpPr>
          <p:nvPr/>
        </p:nvSpPr>
        <p:spPr>
          <a:xfrm>
            <a:off x="899592" y="908720"/>
            <a:ext cx="7344816" cy="26642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defRPr/>
            </a:pPr>
            <a:r>
              <a:rPr lang="hu" dirty="0">
                <a:cs typeface="Times New Roman" panose="02020603050405020304" pitchFamily="18" charset="0"/>
              </a:rPr>
              <a:t>Nyugellátások,</a:t>
            </a:r>
            <a:br>
              <a:rPr lang="hu" dirty="0">
                <a:cs typeface="Times New Roman" panose="02020603050405020304" pitchFamily="18" charset="0"/>
              </a:rPr>
            </a:br>
            <a:r>
              <a:rPr lang="hu" dirty="0">
                <a:cs typeface="Times New Roman" panose="02020603050405020304" pitchFamily="18" charset="0"/>
              </a:rPr>
              <a:t>nyugdíjszerű ellátások</a:t>
            </a:r>
            <a:b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br>
              <a:rPr lang="hu-HU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hu-HU" sz="30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F7986EC7-E0A2-435F-953C-64EC79B00FF0}"/>
              </a:ext>
            </a:extLst>
          </p:cNvPr>
          <p:cNvSpPr txBox="1"/>
          <p:nvPr/>
        </p:nvSpPr>
        <p:spPr>
          <a:xfrm>
            <a:off x="968192" y="407707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hu-H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u-HU" dirty="0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DEA2D4F0-1159-4732-8861-975E8670F4D2}"/>
              </a:ext>
            </a:extLst>
          </p:cNvPr>
          <p:cNvSpPr txBox="1"/>
          <p:nvPr/>
        </p:nvSpPr>
        <p:spPr>
          <a:xfrm>
            <a:off x="114619" y="5650494"/>
            <a:ext cx="4875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Tamási Krisztina</a:t>
            </a:r>
          </a:p>
          <a:p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FMKH DJH Társadalombiztosítási Osztály osztályvezető</a:t>
            </a:r>
          </a:p>
          <a:p>
            <a:r>
              <a:rPr lang="hu-H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2019.12.03.</a:t>
            </a:r>
          </a:p>
        </p:txBody>
      </p:sp>
    </p:spTree>
    <p:extLst>
      <p:ext uri="{BB962C8B-B14F-4D97-AF65-F5344CB8AC3E}">
        <p14:creationId xmlns:p14="http://schemas.microsoft.com/office/powerpoint/2010/main" val="1169770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7F2024E-AACE-4C64-BFE0-0AD7E633C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" sz="1800" b="1" dirty="0">
                <a:latin typeface="+mj-lt"/>
                <a:cs typeface="Times New Roman" panose="02020603050405020304" pitchFamily="18" charset="0"/>
              </a:rPr>
              <a:t>Ellátás folyósításának korlátozása keresőtevékenység miatt</a:t>
            </a:r>
            <a:br>
              <a:rPr lang="hu-HU" sz="1800" b="1" dirty="0">
                <a:latin typeface="+mj-lt"/>
                <a:cs typeface="Times New Roman" panose="02020603050405020304" pitchFamily="18" charset="0"/>
              </a:rPr>
            </a:br>
            <a:endParaRPr lang="hu-HU" sz="1800" dirty="0">
              <a:latin typeface="+mj-lt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B9D03A7-EFF7-4820-92CB-CC115E440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hu-HU" sz="2100" b="0" i="0" dirty="0">
                <a:solidFill>
                  <a:srgbClr val="000000"/>
                </a:solidFill>
                <a:effectLst/>
                <a:latin typeface="+mj-lt"/>
              </a:rPr>
              <a:t>Mindazok esetében, akik az öregségi nyugdíjkorhatár betöltése előtt ellátásban részesülőként (ideértve a 2012. január 1-je előtt folyósított előrehozott, csökkentett összegű előrehozott öregségi nyugdíjat, korkedvezményes nyugdíjat, korengedményes nyugdíjat, bányásznyugdíjat, ún. „művész" nyugdíjat </a:t>
            </a:r>
            <a:r>
              <a:rPr lang="hu-HU" sz="2100" b="1" i="1" dirty="0">
                <a:solidFill>
                  <a:srgbClr val="000000"/>
                </a:solidFill>
                <a:effectLst/>
                <a:latin typeface="+mj-lt"/>
              </a:rPr>
              <a:t>„felváltó"</a:t>
            </a:r>
            <a:r>
              <a:rPr lang="hu-HU" sz="2100" b="0" i="0" dirty="0">
                <a:solidFill>
                  <a:srgbClr val="000000"/>
                </a:solidFill>
                <a:effectLst/>
                <a:latin typeface="+mj-lt"/>
              </a:rPr>
              <a:t> </a:t>
            </a:r>
            <a:r>
              <a:rPr lang="hu-HU" sz="2100" b="1" i="0" dirty="0">
                <a:solidFill>
                  <a:srgbClr val="000000"/>
                </a:solidFill>
                <a:effectLst/>
                <a:latin typeface="+mj-lt"/>
              </a:rPr>
              <a:t>korhatár előtti ellátást</a:t>
            </a:r>
            <a:r>
              <a:rPr lang="hu-HU" sz="2100" b="0" i="0" dirty="0">
                <a:solidFill>
                  <a:srgbClr val="000000"/>
                </a:solidFill>
                <a:effectLst/>
                <a:latin typeface="+mj-lt"/>
              </a:rPr>
              <a:t>, </a:t>
            </a:r>
            <a:r>
              <a:rPr lang="hu-HU" sz="2100" b="1" i="0" dirty="0">
                <a:solidFill>
                  <a:srgbClr val="000000"/>
                </a:solidFill>
                <a:effectLst/>
                <a:latin typeface="+mj-lt"/>
              </a:rPr>
              <a:t>szolgálati</a:t>
            </a:r>
            <a:r>
              <a:rPr lang="hu-HU" sz="2100" b="0" i="0" dirty="0">
                <a:solidFill>
                  <a:srgbClr val="000000"/>
                </a:solidFill>
                <a:effectLst/>
                <a:latin typeface="+mj-lt"/>
              </a:rPr>
              <a:t> </a:t>
            </a:r>
            <a:r>
              <a:rPr lang="hu-HU" sz="2100" b="1" i="0" dirty="0">
                <a:solidFill>
                  <a:srgbClr val="000000"/>
                </a:solidFill>
                <a:effectLst/>
                <a:latin typeface="+mj-lt"/>
              </a:rPr>
              <a:t>járandóságot és a nők 40 év jogosultsági időre tekintettel megállapított öregségi nyugdíját is</a:t>
            </a:r>
            <a:r>
              <a:rPr lang="hu-HU" sz="2100" b="0" i="0" dirty="0">
                <a:solidFill>
                  <a:srgbClr val="000000"/>
                </a:solidFill>
                <a:effectLst/>
                <a:latin typeface="+mj-lt"/>
              </a:rPr>
              <a:t>) keresőtevékenységet folytatnak, meghatározott összegű, nyugdíjjárulék alapját képező kereset, jövedelem megszerzése után </a:t>
            </a:r>
            <a:r>
              <a:rPr lang="hu-HU" sz="2100" b="0" i="0" dirty="0">
                <a:effectLst/>
                <a:latin typeface="+mj-lt"/>
                <a:hlinkClick r:id="rId2"/>
              </a:rPr>
              <a:t>a társadalombiztosítási nyugellátásról szóló 1997. évi LXXXI. törvény</a:t>
            </a:r>
            <a:r>
              <a:rPr lang="hu-HU" sz="2100" b="0" i="0" dirty="0">
                <a:solidFill>
                  <a:srgbClr val="000000"/>
                </a:solidFill>
                <a:effectLst/>
                <a:latin typeface="+mj-lt"/>
              </a:rPr>
              <a:t> (a továbbiakban: Tny.) 83/B § (1) bekezdése szerint az ellátás folyósítását szüneteltetni kell.</a:t>
            </a:r>
            <a:endParaRPr lang="hu-HU" sz="2100" dirty="0">
              <a:latin typeface="+mj-lt"/>
            </a:endParaRPr>
          </a:p>
          <a:p>
            <a:pPr algn="just"/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706503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F661F0B-C488-4842-831B-C8C40D19D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j-lt"/>
                <a:cs typeface="Times New Roman" panose="02020603050405020304" pitchFamily="18" charset="0"/>
              </a:rPr>
              <a:t>E</a:t>
            </a:r>
            <a:r>
              <a:rPr lang="hu" dirty="0">
                <a:latin typeface="+mj-lt"/>
                <a:cs typeface="Times New Roman" panose="02020603050405020304" pitchFamily="18" charset="0"/>
              </a:rPr>
              <a:t>llátás melletti keresőtevékenység</a:t>
            </a:r>
            <a:endParaRPr lang="hu-HU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7123D19-0DBE-4C08-B7C7-8F7C2D1B89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100" b="0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A rendelkezések szerint mindaddig, amíg az ellátásban  részesülő személy adott évi (nyugdíjjárulék-alapot képező) keresete nem éri el az ún. éves keretösszeget (a tárgyév első napján érvényes kötelező legkisebb munkabér – minimálbér – összegének tizennyolcszorosát, </a:t>
            </a:r>
            <a:r>
              <a:rPr lang="hu-HU" sz="2100" b="1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201</a:t>
            </a:r>
            <a:r>
              <a:rPr lang="hu" sz="2100" b="1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9</a:t>
            </a:r>
            <a:r>
              <a:rPr lang="hu-HU" sz="2100" b="1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-ben </a:t>
            </a:r>
            <a:r>
              <a:rPr lang="hu" sz="2100" b="1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149 0</a:t>
            </a:r>
            <a:r>
              <a:rPr lang="hu-HU" sz="2100" b="1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00 forint x 18 = 2 </a:t>
            </a:r>
            <a:r>
              <a:rPr lang="hu" sz="2100" b="1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682</a:t>
            </a:r>
            <a:r>
              <a:rPr lang="hu-HU" sz="2100" b="1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 000 forint</a:t>
            </a:r>
            <a:r>
              <a:rPr lang="hu-HU" sz="2100" b="0" i="0" dirty="0">
                <a:solidFill>
                  <a:srgbClr val="000000"/>
                </a:solidFill>
                <a:effectLst/>
                <a:latin typeface="+mj-lt"/>
                <a:cs typeface="Times New Roman" panose="02020603050405020304" pitchFamily="18" charset="0"/>
              </a:rPr>
              <a:t>), a keresete mellett az ellátást is korlátozás nélkül felveheti. Ha azonban a kereset meghaladja az éves keretösszeget, a következő hónap 1. napjától a tárgyév végéig, de legfeljebb az irányadó öregségi nyugdíjkorhatárig az ellátás folyósítását szüneteltetni kell. Ha a keretösszeg túllépésére decemberben kerül sor, a decemberi ellátást vissza kell fizetni.</a:t>
            </a:r>
            <a:endParaRPr lang="hu-HU" sz="2100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705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ED5F49C-2CD8-4DF6-8DEC-5DAC2EAD0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7156"/>
            <a:ext cx="6936581" cy="861665"/>
          </a:xfrm>
        </p:spPr>
        <p:txBody>
          <a:bodyPr>
            <a:noAutofit/>
          </a:bodyPr>
          <a:lstStyle/>
          <a:p>
            <a:br>
              <a:rPr lang="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2000" b="1" dirty="0">
                <a:latin typeface="+mj-lt"/>
                <a:cs typeface="Times New Roman" panose="02020603050405020304" pitchFamily="18" charset="0"/>
              </a:rPr>
              <a:t>S</a:t>
            </a:r>
            <a:r>
              <a:rPr lang="hu" sz="2000" b="1" dirty="0">
                <a:latin typeface="+mj-lt"/>
                <a:cs typeface="Times New Roman" panose="02020603050405020304" pitchFamily="18" charset="0"/>
              </a:rPr>
              <a:t>aját jogú nyugdíjas munka törvénykönyve szerinti foglalkoztatása</a:t>
            </a:r>
            <a:b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20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3AE74AE-630D-4F99-B36E-5B3CB3DBE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2019.01.01-től,az a nyugdíjas, akit a munka törvénykönyve alapján munkaviszonyban foglalkoztatnak, nem minősülnek biztosítottnak.</a:t>
            </a: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J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övedelméből nem kerül járulék levonásra</a:t>
            </a: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M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ivel nem keletkezik járulékalapot képező jövedelme, keresetére tekintettel a nyugellátása nem kerül szüneteltetésre és nem lesz jogosult a 0,5 %-os növelésre sem.</a:t>
            </a: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K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izárólga az öregségi nyugellátásban és a nők számára 40 év jogosultsági idő alapján megállapított öregségi nyugellátásban részesülőkre vonatkozik.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90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AB3E3C8-F7A6-4D2D-A4B9-2D5872655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9" y="0"/>
            <a:ext cx="5290823" cy="980728"/>
          </a:xfrm>
        </p:spPr>
        <p:txBody>
          <a:bodyPr>
            <a:noAutofit/>
          </a:bodyPr>
          <a:lstStyle/>
          <a:p>
            <a:br>
              <a:rPr lang="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" sz="2000" b="1" dirty="0">
                <a:latin typeface="+mj-lt"/>
                <a:cs typeface="Times New Roman" panose="02020603050405020304" pitchFamily="18" charset="0"/>
              </a:rPr>
              <a:t>Az öregségi nyugdíj folyósításának szüneteltetése</a:t>
            </a:r>
            <a:b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20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EC9FAC1-A3FE-4E4C-8E43-15D9C40C8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hu-HU" sz="2200" dirty="0">
                <a:latin typeface="+mj-lt"/>
                <a:cs typeface="Times New Roman" panose="02020603050405020304" pitchFamily="18" charset="0"/>
              </a:rPr>
              <a:t>K</a:t>
            </a:r>
            <a:r>
              <a:rPr lang="hu" sz="2200" dirty="0">
                <a:latin typeface="+mj-lt"/>
                <a:cs typeface="Times New Roman" panose="02020603050405020304" pitchFamily="18" charset="0"/>
              </a:rPr>
              <a:t>özalkalmazotti jogviszonyban,   kormányzati szolgálati viszonyban, állami szolgálati jogviszonyban, állami vezetői szolgálati jogviszonyban, köztisztviselőként,közszolgálati ügykezelőként közszolgálati jogviszonyban,  bírói szolgálati viszonyban, igazságügyi alkalmazotti szolgálati viszonyban, ügyészségi szolgálativiszonyban, a rendvédelmi feladatokatellátó szervek hivatásos állományának szolgálati jogviszonyáról szóló törvény szerinti hivatásos szolgálati jogviszonyban, vagy a Magyar Honvédséggel szerződéses vagy hivatásos szolgálati viszonyban áll.</a:t>
            </a:r>
            <a:endParaRPr lang="hu-HU" sz="2200" dirty="0">
              <a:latin typeface="+mj-lt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369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695C900-6A65-4D75-A38F-81ED8659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8" y="297656"/>
            <a:ext cx="6505261" cy="683072"/>
          </a:xfrm>
        </p:spPr>
        <p:txBody>
          <a:bodyPr>
            <a:noAutofit/>
          </a:bodyPr>
          <a:lstStyle/>
          <a:p>
            <a:r>
              <a:rPr lang="hu-HU" sz="2000" b="1" dirty="0">
                <a:latin typeface="+mj-lt"/>
                <a:cs typeface="Times New Roman" panose="02020603050405020304" pitchFamily="18" charset="0"/>
              </a:rPr>
              <a:t>Ö</a:t>
            </a:r>
            <a:r>
              <a:rPr lang="hu" sz="2000" b="1" dirty="0">
                <a:latin typeface="+mj-lt"/>
                <a:cs typeface="Times New Roman" panose="02020603050405020304" pitchFamily="18" charset="0"/>
              </a:rPr>
              <a:t>regségi nyugdíjkorhatárt betöltött rokkantsági ellátásban részesülők helyzete</a:t>
            </a:r>
            <a:b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F5B76BA-D1DD-4C4D-AC4F-401264319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12" y="1628800"/>
            <a:ext cx="8229600" cy="4709120"/>
          </a:xfrm>
        </p:spPr>
        <p:txBody>
          <a:bodyPr>
            <a:normAutofit lnSpcReduction="10000"/>
          </a:bodyPr>
          <a:lstStyle/>
          <a:p>
            <a:r>
              <a:rPr lang="hu" sz="2100" dirty="0">
                <a:latin typeface="+mj-lt"/>
                <a:cs typeface="Times New Roman" panose="02020603050405020304" pitchFamily="18" charset="0"/>
              </a:rPr>
              <a:t>2019.01.01-től </a:t>
            </a:r>
            <a:r>
              <a:rPr lang="hu" sz="2100" b="1" dirty="0">
                <a:latin typeface="+mj-lt"/>
                <a:cs typeface="Times New Roman" panose="02020603050405020304" pitchFamily="18" charset="0"/>
              </a:rPr>
              <a:t>nem</a:t>
            </a:r>
            <a:r>
              <a:rPr lang="hu" sz="2100" dirty="0">
                <a:latin typeface="+mj-lt"/>
                <a:cs typeface="Times New Roman" panose="02020603050405020304" pitchFamily="18" charset="0"/>
              </a:rPr>
              <a:t> kérhetik rokkantsági nyugdíjuk öregségi nyugdíjként történő továbbfolyósítását, akkor sem ha az számukra kedvezőbb lenne.</a:t>
            </a:r>
          </a:p>
          <a:p>
            <a:pPr marL="0" indent="0">
              <a:buNone/>
            </a:pPr>
            <a:endParaRPr lang="hu" sz="21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100" dirty="0">
                <a:latin typeface="+mj-lt"/>
                <a:cs typeface="Times New Roman" panose="02020603050405020304" pitchFamily="18" charset="0"/>
              </a:rPr>
              <a:t>Ö</a:t>
            </a:r>
            <a:r>
              <a:rPr lang="hu" sz="2100" dirty="0">
                <a:latin typeface="+mj-lt"/>
                <a:cs typeface="Times New Roman" panose="02020603050405020304" pitchFamily="18" charset="0"/>
              </a:rPr>
              <a:t>regségi nyugdj kérelem benyújtható.</a:t>
            </a:r>
          </a:p>
          <a:p>
            <a:pPr marL="0" indent="0">
              <a:buNone/>
            </a:pPr>
            <a:endParaRPr lang="hu" sz="2100" dirty="0">
              <a:latin typeface="+mj-lt"/>
              <a:cs typeface="Times New Roman" panose="02020603050405020304" pitchFamily="18" charset="0"/>
            </a:endParaRPr>
          </a:p>
          <a:p>
            <a:r>
              <a:rPr lang="hu" sz="2100" dirty="0">
                <a:latin typeface="+mj-lt"/>
                <a:cs typeface="Times New Roman" panose="02020603050405020304" pitchFamily="18" charset="0"/>
              </a:rPr>
              <a:t>Amennyiben a kiszámított öregségi nyugdíj  alacsonyabb összegű,mint a folyósított rokkantsági ellátás- megállapító határozat kézhezvételét követő 15 napon belül az öregségi nyugdíj kérelmüket visszavonhatják.</a:t>
            </a:r>
          </a:p>
          <a:p>
            <a:pPr marL="0" indent="0">
              <a:buNone/>
            </a:pPr>
            <a:endParaRPr lang="hu" sz="21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1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hu" sz="2100" dirty="0">
                <a:latin typeface="+mj-lt"/>
                <a:cs typeface="Times New Roman" panose="02020603050405020304" pitchFamily="18" charset="0"/>
              </a:rPr>
              <a:t>kik betöltötték az öregségi nyugdíjkorhatárt és az ellátás összege miatt továbbra is rokkantsági ellátásban részesülnek,nem minősülnek öregségi nyugdíjasoknak.</a:t>
            </a:r>
            <a:endParaRPr lang="hu-HU" sz="2100" dirty="0">
              <a:latin typeface="+mj-lt"/>
              <a:cs typeface="Times New Roman" panose="02020603050405020304" pitchFamily="18" charset="0"/>
            </a:endParaRP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8602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3E681E0-A0C2-46FF-9818-57628845D4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9488" y="190500"/>
            <a:ext cx="6326668" cy="885478"/>
          </a:xfrm>
        </p:spPr>
        <p:txBody>
          <a:bodyPr>
            <a:normAutofit fontScale="90000"/>
          </a:bodyPr>
          <a:lstStyle/>
          <a:p>
            <a:br>
              <a:rPr lang="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" sz="2400" b="1" dirty="0">
                <a:latin typeface="+mj-lt"/>
                <a:cs typeface="Times New Roman" panose="02020603050405020304" pitchFamily="18" charset="0"/>
              </a:rPr>
              <a:t>Az öregségi nyugdíj 0,5 százalékos növelése</a:t>
            </a:r>
            <a:br>
              <a:rPr lang="hu-HU" sz="2400" b="1" dirty="0">
                <a:latin typeface="+mj-lt"/>
                <a:cs typeface="Times New Roman" panose="02020603050405020304" pitchFamily="18" charset="0"/>
              </a:rPr>
            </a:br>
            <a:endParaRPr lang="hu-HU" dirty="0">
              <a:latin typeface="+mj-lt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0FB5D7D-0F59-4C09-8224-5373E34E7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hu" sz="2400" dirty="0">
                <a:latin typeface="+mj-lt"/>
                <a:cs typeface="Times New Roman" panose="02020603050405020304" pitchFamily="18" charset="0"/>
              </a:rPr>
              <a:t>Az öregségi nyugelltásban részesülő személy nyugellátását a saját jogú nyugdíjasként történt foglalkoztatása, illetve egyéni vagy társas vállalkozóként végzett kiegészítő tevékenysége alapján, a naptári évben elért, nyugdíjjárulék alapot képező jövedelme figyelembevételével növelni kell.</a:t>
            </a:r>
          </a:p>
          <a:p>
            <a:pPr algn="just"/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" sz="2400" dirty="0">
                <a:latin typeface="+mj-lt"/>
                <a:cs typeface="Times New Roman" panose="02020603050405020304" pitchFamily="18" charset="0"/>
              </a:rPr>
              <a:t>Nem kell igényelni .</a:t>
            </a:r>
          </a:p>
          <a:p>
            <a:pPr marL="0" indent="0" algn="just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" sz="2400" dirty="0">
                <a:latin typeface="+mj-lt"/>
                <a:cs typeface="Times New Roman" panose="02020603050405020304" pitchFamily="18" charset="0"/>
              </a:rPr>
              <a:t>Magyar Államkincstár Központ hivatalból állapítja meg, 2018. évben fennállt biztosítási jogviszonyok alapján legkésőbb 2019. október 31-éig.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599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B508CCC-A08C-4D5D-B60E-E3C2705F4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" sz="2400" b="1" dirty="0">
                <a:latin typeface="+mj-lt"/>
                <a:cs typeface="Times New Roman" panose="02020603050405020304" pitchFamily="18" charset="0"/>
              </a:rPr>
              <a:t>A nők kedvezményes öregségi nyugdíja</a:t>
            </a:r>
            <a:b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1405E68-3B50-42F0-BCDD-4DB35FDD7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hu-HU" sz="2400" dirty="0">
                <a:latin typeface="+mj-lt"/>
                <a:cs typeface="Times New Roman" panose="02020603050405020304" pitchFamily="18" charset="0"/>
              </a:rPr>
              <a:t>É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letkortól függetlenül jogosult  a nő</a:t>
            </a:r>
          </a:p>
          <a:p>
            <a:pPr marL="0" indent="0" algn="just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-HU" sz="2400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egalább 40 jogosultsági idővel rendelkezik</a:t>
            </a:r>
          </a:p>
          <a:p>
            <a:pPr marL="0" indent="0" algn="just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-HU" sz="2400" dirty="0">
                <a:latin typeface="+mj-lt"/>
                <a:cs typeface="Times New Roman" panose="02020603050405020304" pitchFamily="18" charset="0"/>
              </a:rPr>
              <a:t>J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ogosultsági időből legalább 32 évet keresőtevékenységgel szerzett idő szükséges</a:t>
            </a:r>
          </a:p>
          <a:p>
            <a:pPr marL="0" indent="0" algn="just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-HU" sz="2400" dirty="0">
                <a:latin typeface="+mj-lt"/>
                <a:cs typeface="Times New Roman" panose="02020603050405020304" pitchFamily="18" charset="0"/>
              </a:rPr>
              <a:t>S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úlyosan fogyatékos vér szerinti vagy örökbefogadott gyermekre tekintettel megállaptott ápolási díjban részülő nő esetében, legalább 30 évet keresőtevékenységgel szerzett</a:t>
            </a:r>
          </a:p>
          <a:p>
            <a:pPr marL="0" indent="0" algn="just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-HU" sz="2400" dirty="0">
                <a:latin typeface="+mj-lt"/>
                <a:cs typeface="Times New Roman" panose="02020603050405020304" pitchFamily="18" charset="0"/>
              </a:rPr>
              <a:t>Ö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t gyermek saját háztartásban nevelése esetén egy évvel,minden további gyermek esetén újabb egy-egy évvel, de összesen legfeljebb hét évvel csökkenthető a 32 év keresőtevékenységgel járó biztostási jogviszony.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146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A13AC08-2066-4D7D-A22D-0ADBC16C6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9" y="166687"/>
            <a:ext cx="6374292" cy="814040"/>
          </a:xfrm>
        </p:spPr>
        <p:txBody>
          <a:bodyPr>
            <a:noAutofit/>
          </a:bodyPr>
          <a:lstStyle/>
          <a:p>
            <a:br>
              <a:rPr lang="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" sz="2000" b="1" dirty="0">
                <a:latin typeface="+mj-lt"/>
                <a:cs typeface="Times New Roman" panose="02020603050405020304" pitchFamily="18" charset="0"/>
              </a:rPr>
              <a:t>Mely jogviszonyokat lehet jogosultsági időként figyelembe venni?</a:t>
            </a:r>
            <a:br>
              <a:rPr lang="hu-HU" sz="2000" b="1" dirty="0">
                <a:latin typeface="+mj-lt"/>
                <a:cs typeface="Times New Roman" panose="02020603050405020304" pitchFamily="18" charset="0"/>
              </a:rPr>
            </a:br>
            <a:endParaRPr lang="hu-HU" sz="2000" dirty="0">
              <a:latin typeface="+mj-lt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4C3F84B-E2CD-46D6-94A4-CB1A9492E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hu" sz="2000" dirty="0">
                <a:latin typeface="+mj-lt"/>
                <a:cs typeface="Times New Roman" panose="02020603050405020304" pitchFamily="18" charset="0"/>
              </a:rPr>
              <a:t>A jogosultsági idő nem azonos a szolgálati idővel</a:t>
            </a:r>
          </a:p>
          <a:p>
            <a:pPr marL="0" indent="0" algn="just">
              <a:buNone/>
            </a:pPr>
            <a:endParaRPr lang="hu" sz="20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-HU" sz="2000" dirty="0">
                <a:latin typeface="+mj-lt"/>
                <a:cs typeface="Times New Roman" panose="02020603050405020304" pitchFamily="18" charset="0"/>
              </a:rPr>
              <a:t>J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ogosultsági idő: keresőtevékenységgel járó jogviszony, CSED, GYED, GYES,GYET és súlyosan fogyatékos vagy örökbe fogadott gyermekére tekintettel megállapított ápolási díjban eltöltött idővel szerzett szolgálati idő.</a:t>
            </a:r>
          </a:p>
          <a:p>
            <a:pPr marL="0" indent="0" algn="just">
              <a:buNone/>
            </a:pPr>
            <a:endParaRPr lang="hu" sz="20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-HU" sz="20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 szakmunkástanuló, a szakközépiskolai tanuló kötelező nyári gyakorlatának időtartama,kizárólag akkor számítható be jogosultsági időnek,ha arra bejelentési adat található. Szakmunkástanulók esetében a nyári  szünet idejére naptári évenként  július 15-augusztus 31-ig terjedő időtartam is jogosító idő.</a:t>
            </a:r>
          </a:p>
          <a:p>
            <a:pPr marL="0" indent="0" algn="just">
              <a:buNone/>
            </a:pPr>
            <a:endParaRPr lang="hu" sz="20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-HU" sz="2000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ejelentési adat hiányában a nyári gyakorlati idő tanúbizonyítási eljárás lefolytatása alapján is elismerhető.</a:t>
            </a:r>
            <a:endParaRPr lang="hu-HU" sz="2000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2175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33CA658-B85D-44DB-9B83-C255D4C5D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2400" b="1" dirty="0">
                <a:latin typeface="+mj-lt"/>
                <a:cs typeface="Times New Roman" panose="02020603050405020304" pitchFamily="18" charset="0"/>
              </a:rPr>
              <a:t>M</a:t>
            </a:r>
            <a:r>
              <a:rPr lang="hu" sz="2400" b="1" dirty="0">
                <a:latin typeface="+mj-lt"/>
                <a:cs typeface="Times New Roman" panose="02020603050405020304" pitchFamily="18" charset="0"/>
              </a:rPr>
              <a:t>i nem minősül jogosító időnek</a:t>
            </a:r>
            <a:b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79D7EF7-DBE7-44A5-A05E-B9D9D218B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S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zakmunkás és szakközépiskolai tanulók esetében az évközbeni szakmai gyakorlat,mivel az a képzés része volt</a:t>
            </a:r>
          </a:p>
          <a:p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M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unkanélküli ellátás folyósításának időtartama</a:t>
            </a:r>
          </a:p>
          <a:p>
            <a:pPr marL="0" indent="0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E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gyéb szolgálati időként elismerhető tanulmányi idő</a:t>
            </a:r>
          </a:p>
          <a:p>
            <a:pPr marL="0" indent="0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asszív, vagyis a biztosítási jogviszony megszűnését követően folyósított táppénz</a:t>
            </a:r>
          </a:p>
          <a:p>
            <a:pPr marL="0" indent="0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1998.január 1-jét megelőzően – nem gyermekgondozás, vagy ápolás miatt igénybevett – fizetés nélküli szabadság szolgálati időnek minősülő első 30 napja.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443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0B69D4D-B8E5-4519-A3A9-FDC5773AC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" sz="2000" b="1" dirty="0">
                <a:latin typeface="+mj-lt"/>
                <a:cs typeface="Times New Roman" panose="02020603050405020304" pitchFamily="18" charset="0"/>
              </a:rPr>
              <a:t>Korhatár előtti ellátás</a:t>
            </a:r>
            <a:br>
              <a:rPr lang="hu" sz="2000" b="1" dirty="0">
                <a:latin typeface="+mj-lt"/>
                <a:cs typeface="Times New Roman" panose="02020603050405020304" pitchFamily="18" charset="0"/>
              </a:rPr>
            </a:br>
            <a:r>
              <a:rPr lang="hu" sz="2000" dirty="0">
                <a:latin typeface="+mj-lt"/>
                <a:cs typeface="Times New Roman" panose="02020603050405020304" pitchFamily="18" charset="0"/>
              </a:rPr>
              <a:t>(2011.évi CLXVII.törvény)</a:t>
            </a:r>
            <a:endParaRPr lang="hu-HU" sz="2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BEF5880-98B7-43D9-82A6-6D874DD91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" sz="2000" dirty="0">
                <a:latin typeface="+mj-lt"/>
                <a:cs typeface="Times New Roman" panose="02020603050405020304" pitchFamily="18" charset="0"/>
              </a:rPr>
              <a:t>Az öregségi nyugdíjkorhatárt be nem töltött személynek járó 2012. január 1-jét megelőzőszabályok alapján megállapított </a:t>
            </a:r>
          </a:p>
          <a:p>
            <a:pPr lvl="1"/>
            <a:r>
              <a:rPr lang="hu-HU" sz="2000" dirty="0">
                <a:latin typeface="+mj-lt"/>
                <a:cs typeface="Times New Roman" panose="02020603050405020304" pitchFamily="18" charset="0"/>
              </a:rPr>
              <a:t>E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lőrehozott öregségi nyugdíj</a:t>
            </a:r>
          </a:p>
          <a:p>
            <a:pPr lvl="1"/>
            <a:r>
              <a:rPr lang="hu-HU" sz="2000" dirty="0">
                <a:latin typeface="+mj-lt"/>
                <a:cs typeface="Times New Roman" panose="02020603050405020304" pitchFamily="18" charset="0"/>
              </a:rPr>
              <a:t>C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sök</a:t>
            </a:r>
            <a:r>
              <a:rPr lang="hu-HU" sz="2000" dirty="0" err="1">
                <a:latin typeface="+mj-lt"/>
                <a:cs typeface="Times New Roman" panose="02020603050405020304" pitchFamily="18" charset="0"/>
              </a:rPr>
              <a:t>kentett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 előrehozott öregségi nyugdíj</a:t>
            </a:r>
          </a:p>
          <a:p>
            <a:pPr lvl="1"/>
            <a:r>
              <a:rPr lang="hu-HU" sz="2000" dirty="0">
                <a:latin typeface="+mj-lt"/>
                <a:cs typeface="Times New Roman" panose="02020603050405020304" pitchFamily="18" charset="0"/>
              </a:rPr>
              <a:t>K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orkedvezményes nyugdíj</a:t>
            </a:r>
          </a:p>
          <a:p>
            <a:pPr lvl="1"/>
            <a:r>
              <a:rPr lang="hu-HU" sz="2000" dirty="0">
                <a:latin typeface="+mj-lt"/>
                <a:cs typeface="Times New Roman" panose="02020603050405020304" pitchFamily="18" charset="0"/>
              </a:rPr>
              <a:t>B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ányásznyugdíj</a:t>
            </a:r>
          </a:p>
          <a:p>
            <a:pPr lvl="1"/>
            <a:r>
              <a:rPr lang="hu-HU" sz="2000" dirty="0">
                <a:latin typeface="+mj-lt"/>
                <a:cs typeface="Times New Roman" panose="02020603050405020304" pitchFamily="18" charset="0"/>
              </a:rPr>
              <a:t>K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orengedményes nyugdíj</a:t>
            </a:r>
          </a:p>
          <a:p>
            <a:pPr lvl="1"/>
            <a:r>
              <a:rPr lang="hu" sz="2000" dirty="0">
                <a:latin typeface="+mj-lt"/>
                <a:cs typeface="Times New Roman" panose="02020603050405020304" pitchFamily="18" charset="0"/>
              </a:rPr>
              <a:t>un.művész nyugdíj</a:t>
            </a:r>
          </a:p>
          <a:p>
            <a:pPr lvl="1"/>
            <a:r>
              <a:rPr lang="hu-HU" sz="2000" dirty="0">
                <a:latin typeface="+mj-lt"/>
                <a:cs typeface="Times New Roman" panose="02020603050405020304" pitchFamily="18" charset="0"/>
              </a:rPr>
              <a:t>P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olgármesterek, az Európai Parlament és országgyűlési képviselők külön jogszabályok alapján megállapított öregségi nyugdíja</a:t>
            </a:r>
          </a:p>
          <a:p>
            <a:pPr lvl="1"/>
            <a:r>
              <a:rPr lang="hu-HU" sz="2000" dirty="0">
                <a:latin typeface="+mj-lt"/>
                <a:cs typeface="Times New Roman" panose="02020603050405020304" pitchFamily="18" charset="0"/>
              </a:rPr>
              <a:t>K</a:t>
            </a:r>
            <a:r>
              <a:rPr lang="hu" sz="2000" dirty="0">
                <a:latin typeface="+mj-lt"/>
                <a:cs typeface="Times New Roman" panose="02020603050405020304" pitchFamily="18" charset="0"/>
              </a:rPr>
              <a:t>ülön törvény alapján megállapított szolgálati nyugdíj</a:t>
            </a:r>
          </a:p>
          <a:p>
            <a:pPr lvl="1"/>
            <a:endParaRPr lang="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416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EA290503-2771-4565-B06F-35BB22E36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9" y="83344"/>
            <a:ext cx="6957698" cy="897384"/>
          </a:xfrm>
        </p:spPr>
        <p:txBody>
          <a:bodyPr>
            <a:normAutofit fontScale="90000"/>
          </a:bodyPr>
          <a:lstStyle/>
          <a:p>
            <a:br>
              <a:rPr lang="h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" dirty="0">
                <a:latin typeface="+mj-lt"/>
                <a:cs typeface="Times New Roman" panose="02020603050405020304" pitchFamily="18" charset="0"/>
              </a:rPr>
              <a:t>Társadalombiztosítási Osztály feladatai</a:t>
            </a:r>
            <a:b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artalom helye 1">
            <a:extLst>
              <a:ext uri="{FF2B5EF4-FFF2-40B4-BE49-F238E27FC236}">
                <a16:creationId xmlns:a16="http://schemas.microsoft.com/office/drawing/2014/main" id="{976CB9AB-484A-4FEA-ADB6-87D122EF04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hu" sz="2400" b="1" dirty="0">
                <a:latin typeface="+mj-lt"/>
                <a:cs typeface="Times New Roman" panose="02020603050405020304" pitchFamily="18" charset="0"/>
              </a:rPr>
              <a:t>Nyugdíj szakterület: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hu" sz="2400" dirty="0">
                <a:latin typeface="+mj-lt"/>
                <a:cs typeface="Times New Roman" panose="02020603050405020304" pitchFamily="18" charset="0"/>
              </a:rPr>
              <a:t>öregségi nyugdíj, nők kedvezményes öregségi nyugdíja, korhatár előtti ellátás, hozzátartozói nyugellátás, baleseti járadék, rokkantsági járadék, a társadalombiztostási nyilvántartásban szereplő biztosítási időre és jövedelmi adatokra vonatkozó adategyeztetési eljárás, tartós ápolást végzők időskori támogatása</a:t>
            </a:r>
          </a:p>
          <a:p>
            <a:pPr marL="0" indent="0" algn="just">
              <a:buNone/>
            </a:pPr>
            <a:r>
              <a:rPr lang="hu" sz="2400" b="1" dirty="0">
                <a:latin typeface="+mj-lt"/>
                <a:cs typeface="Times New Roman" panose="02020603050405020304" pitchFamily="18" charset="0"/>
              </a:rPr>
              <a:t>Családtámogatási szakterület: </a:t>
            </a:r>
          </a:p>
          <a:p>
            <a:pPr algn="just"/>
            <a:r>
              <a:rPr lang="hu-HU" sz="2400" dirty="0">
                <a:latin typeface="+mj-lt"/>
                <a:cs typeface="Times New Roman" panose="02020603050405020304" pitchFamily="18" charset="0"/>
              </a:rPr>
              <a:t>C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saládi pótlék, nevelési ellátás, iskoláztatási támogatás,  gyermekgondozási támogatás, anyasági támogatás,  Fogyatékossági támogatás</a:t>
            </a:r>
            <a:endParaRPr lang="hu-HU" sz="2400" b="1" dirty="0">
              <a:latin typeface="+mj-lt"/>
              <a:cs typeface="Times New Roman" panose="02020603050405020304" pitchFamily="18" charset="0"/>
            </a:endParaRPr>
          </a:p>
          <a:p>
            <a:pPr algn="just"/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485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E1701F2-698C-42CE-99C7-04CC8BFAA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2400" b="1" dirty="0">
                <a:latin typeface="+mj-lt"/>
                <a:cs typeface="Times New Roman" panose="02020603050405020304" pitchFamily="18" charset="0"/>
              </a:rPr>
              <a:t>K</a:t>
            </a:r>
            <a:r>
              <a:rPr lang="hu" sz="2400" b="1" dirty="0">
                <a:latin typeface="+mj-lt"/>
                <a:cs typeface="Times New Roman" panose="02020603050405020304" pitchFamily="18" charset="0"/>
              </a:rPr>
              <a:t>orhatár előtti ellátás megállapítása</a:t>
            </a:r>
            <a:b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2EC28F3-46A0-45CB-913A-269A3544E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>
            <a:normAutofit/>
          </a:bodyPr>
          <a:lstStyle/>
          <a:p>
            <a:r>
              <a:rPr lang="hu" sz="2100" dirty="0">
                <a:latin typeface="+mj-lt"/>
                <a:cs typeface="Times New Roman" panose="02020603050405020304" pitchFamily="18" charset="0"/>
              </a:rPr>
              <a:t>Korhatár előtti ellátásról csak az öregségi nyugdjkorhatár betöltéséig beszélhetünk.</a:t>
            </a:r>
          </a:p>
          <a:p>
            <a:r>
              <a:rPr lang="hu-HU" sz="21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hu" sz="2100" dirty="0">
                <a:latin typeface="+mj-lt"/>
                <a:cs typeface="Times New Roman" panose="02020603050405020304" pitchFamily="18" charset="0"/>
              </a:rPr>
              <a:t>ki legkésőbb 2014.december 31. napjáig az 1997.évi LXXXI. törvény  2012. január 1-jét megelőzően hatályos szabályai szerint </a:t>
            </a:r>
            <a:r>
              <a:rPr lang="hu" sz="2100" b="1" dirty="0">
                <a:latin typeface="+mj-lt"/>
                <a:cs typeface="Times New Roman" panose="02020603050405020304" pitchFamily="18" charset="0"/>
              </a:rPr>
              <a:t>korkedvezményre jogosultságot szerzett, </a:t>
            </a:r>
            <a:r>
              <a:rPr lang="hu" sz="2100" dirty="0">
                <a:latin typeface="+mj-lt"/>
                <a:cs typeface="Times New Roman" panose="02020603050405020304" pitchFamily="18" charset="0"/>
              </a:rPr>
              <a:t>időkorlát nélkül a korhatár előtti ellátást az öregségi nyugdíjkorhatár betöltése előtt annyi évvel kérheti, ahány év korkedvezményt szerzett.</a:t>
            </a:r>
            <a:endParaRPr lang="hu-HU" sz="21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1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hu" sz="2100" dirty="0">
                <a:latin typeface="+mj-lt"/>
                <a:cs typeface="Times New Roman" panose="02020603050405020304" pitchFamily="18" charset="0"/>
              </a:rPr>
              <a:t>ki 2011. december 31-éig bányásznyugdíjra, vagy egyes művészeti tevékenységet folytatók öregségi nyugdíjára jogosultságot szerzett,szintén időbeli korlátozás nélkül kérheti a korhatár előtti ellátás megállapítását.</a:t>
            </a:r>
            <a:endParaRPr lang="hu-HU" sz="21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748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D957C6-C1C4-44CD-849A-79AB17AB3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9" y="0"/>
            <a:ext cx="5600386" cy="980728"/>
          </a:xfrm>
        </p:spPr>
        <p:txBody>
          <a:bodyPr>
            <a:normAutofit/>
          </a:bodyPr>
          <a:lstStyle/>
          <a:p>
            <a:r>
              <a:rPr lang="hu-HU" sz="2200" dirty="0">
                <a:latin typeface="+mj-lt"/>
                <a:cs typeface="Times New Roman" panose="02020603050405020304" pitchFamily="18" charset="0"/>
              </a:rPr>
              <a:t>M</a:t>
            </a:r>
            <a:r>
              <a:rPr lang="hu" sz="2200" dirty="0">
                <a:latin typeface="+mj-lt"/>
                <a:cs typeface="Times New Roman" panose="02020603050405020304" pitchFamily="18" charset="0"/>
              </a:rPr>
              <a:t>it jelent a korkedvezmény intézménye?</a:t>
            </a:r>
            <a:endParaRPr lang="hu-HU" sz="2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B3F923D-940A-4BA5-B2CF-4CC8F8F42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989" y="1916832"/>
            <a:ext cx="8229600" cy="4525963"/>
          </a:xfrm>
        </p:spPr>
        <p:txBody>
          <a:bodyPr>
            <a:normAutofit/>
          </a:bodyPr>
          <a:lstStyle/>
          <a:p>
            <a:r>
              <a:rPr lang="hu" sz="2200" dirty="0">
                <a:latin typeface="+mj-lt"/>
                <a:cs typeface="Times New Roman" panose="02020603050405020304" pitchFamily="18" charset="0"/>
              </a:rPr>
              <a:t>A szervezet fokozott igénybevételével járó, az egészségre különösen ártalmas munkát végzők korkedvezményre jogosultak</a:t>
            </a:r>
          </a:p>
          <a:p>
            <a:endParaRPr lang="hu" sz="22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200" dirty="0">
                <a:latin typeface="+mj-lt"/>
                <a:cs typeface="Times New Roman" panose="02020603050405020304" pitchFamily="18" charset="0"/>
              </a:rPr>
              <a:t>F</a:t>
            </a:r>
            <a:r>
              <a:rPr lang="hu" sz="2200" dirty="0">
                <a:latin typeface="+mj-lt"/>
                <a:cs typeface="Times New Roman" panose="02020603050405020304" pitchFamily="18" charset="0"/>
              </a:rPr>
              <a:t>érfiak esetében 10 év korkedvezményes munkakörben eltöltött idő után 2 év, majd minden további 5 év után 1 év</a:t>
            </a:r>
          </a:p>
          <a:p>
            <a:endParaRPr lang="hu" sz="22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200" dirty="0">
                <a:latin typeface="+mj-lt"/>
                <a:cs typeface="Times New Roman" panose="02020603050405020304" pitchFamily="18" charset="0"/>
              </a:rPr>
              <a:t>N</a:t>
            </a:r>
            <a:r>
              <a:rPr lang="hu" sz="2200" dirty="0">
                <a:latin typeface="+mj-lt"/>
                <a:cs typeface="Times New Roman" panose="02020603050405020304" pitchFamily="18" charset="0"/>
              </a:rPr>
              <a:t>ők esetében az első 8 év után jár 2 év, majd minden további 4 év után 1 év korkedvezmény </a:t>
            </a:r>
            <a:endParaRPr lang="hu-HU" sz="2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197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05B7F3B-851B-4C37-9B57-2B1A099B2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9" y="44624"/>
            <a:ext cx="6572283" cy="936104"/>
          </a:xfrm>
        </p:spPr>
        <p:txBody>
          <a:bodyPr>
            <a:noAutofit/>
          </a:bodyPr>
          <a:lstStyle/>
          <a:p>
            <a:r>
              <a:rPr lang="hu-HU" sz="2200" dirty="0">
                <a:latin typeface="+mj-lt"/>
                <a:cs typeface="Times New Roman" panose="02020603050405020304" pitchFamily="18" charset="0"/>
              </a:rPr>
              <a:t>K</a:t>
            </a:r>
            <a:r>
              <a:rPr lang="hu" sz="2200" dirty="0">
                <a:latin typeface="+mj-lt"/>
                <a:cs typeface="Times New Roman" panose="02020603050405020304" pitchFamily="18" charset="0"/>
              </a:rPr>
              <a:t>orhatár előtti ellátás megállapításának feltétele</a:t>
            </a:r>
            <a:endParaRPr lang="hu-HU" sz="2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0C3976E-0BA0-4F0E-AC5D-8B3150DDA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 korhatár előtti ellátás kezdő napjáig az öregségi nyugdíjkorhatárt nem töltötte be</a:t>
            </a:r>
          </a:p>
          <a:p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R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endszeres pénzellátásban nem részesül</a:t>
            </a:r>
          </a:p>
          <a:p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 biztosítási jogviszony megszüntetése már nem feltétele az ellátás megállapításának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5147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A968095-3D57-4077-B4C5-89B7AE540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35927"/>
            <a:ext cx="6349990" cy="837201"/>
          </a:xfrm>
        </p:spPr>
        <p:txBody>
          <a:bodyPr>
            <a:normAutofit/>
          </a:bodyPr>
          <a:lstStyle/>
          <a:p>
            <a:r>
              <a:rPr lang="hu" sz="2200" dirty="0">
                <a:latin typeface="+mj-lt"/>
                <a:cs typeface="Times New Roman" panose="02020603050405020304" pitchFamily="18" charset="0"/>
              </a:rPr>
              <a:t>Korhatár előtti ellátás öregségi nyugdíjra váltása</a:t>
            </a:r>
            <a:endParaRPr lang="hu-HU" sz="22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867FEED-257A-4162-A7D8-B0F340CC3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169" y="1624012"/>
            <a:ext cx="8229600" cy="4525963"/>
          </a:xfrm>
        </p:spPr>
        <p:txBody>
          <a:bodyPr>
            <a:normAutofit/>
          </a:bodyPr>
          <a:lstStyle/>
          <a:p>
            <a:pPr algn="just"/>
            <a:endParaRPr lang="h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hu" sz="2400" u="sng" dirty="0">
                <a:latin typeface="+mj-lt"/>
                <a:cs typeface="Times New Roman" panose="02020603050405020304" pitchFamily="18" charset="0"/>
              </a:rPr>
              <a:t>Alapesetben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 a korhatár előtti ellátásban részesülőnek az öregégi nyugdíjkorhatár betöltésének napjától a korhatár előtti ellátásának összege kerül öregségi nyugdíjként továbbfolyósításra.</a:t>
            </a:r>
          </a:p>
          <a:p>
            <a:pPr algn="just"/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pPr algn="just"/>
            <a:r>
              <a:rPr lang="hu" sz="2400" dirty="0">
                <a:latin typeface="+mj-lt"/>
                <a:cs typeface="Times New Roman" panose="02020603050405020304" pitchFamily="18" charset="0"/>
              </a:rPr>
              <a:t>A továbbfolyósítás iránt a Magyar Államkincstár  Nyugdíjfolyósító Igazgatósága hivatalból intézkedik</a:t>
            </a:r>
          </a:p>
          <a:p>
            <a:pPr algn="just"/>
            <a:endParaRPr lang="hu-H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92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57E98B6-4E29-492A-8084-05F47498F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9" y="261936"/>
            <a:ext cx="5778980" cy="718791"/>
          </a:xfrm>
        </p:spPr>
        <p:txBody>
          <a:bodyPr>
            <a:normAutofit fontScale="90000"/>
          </a:bodyPr>
          <a:lstStyle/>
          <a:p>
            <a:r>
              <a:rPr lang="hu" dirty="0"/>
              <a:t>Korhatár előtti ellátás öregségi nyugdíjra váltása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8E036A4-E91B-4F0F-B46A-7D9278605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" sz="2400" dirty="0">
                <a:latin typeface="+mj-lt"/>
                <a:cs typeface="Times New Roman" panose="02020603050405020304" pitchFamily="18" charset="0"/>
              </a:rPr>
              <a:t>Másik lehetőség:</a:t>
            </a:r>
          </a:p>
          <a:p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egkésőbb az öregségi nyugdíjkorhatárt megelőző nappal kérni kell az korhatár előtti ellátás megszüntetését és az öregségi nyugdíj új igényként történő megállapítását.</a:t>
            </a: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Ha kedvezőtlenebb az új igényként kiszámított nyugellátás összege, az öregségi nyugdíj megállapítása iránti kérelem visszavonható a határozat véglegessé válását megelőzően. 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5701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1EF9BEA-8450-4779-BFE1-94FD9F33E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9" y="348629"/>
            <a:ext cx="5862323" cy="766416"/>
          </a:xfrm>
        </p:spPr>
        <p:txBody>
          <a:bodyPr>
            <a:normAutofit fontScale="90000"/>
          </a:bodyPr>
          <a:lstStyle/>
          <a:p>
            <a:r>
              <a:rPr lang="hu" dirty="0"/>
              <a:t>Korhatár előtti ellátás öregségi nyugdíjra váltása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4D0C4F7-807B-489F-8C98-8CC599247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-HU" sz="2400" dirty="0">
                <a:latin typeface="+mj-lt"/>
                <a:cs typeface="Times New Roman" panose="02020603050405020304" pitchFamily="18" charset="0"/>
              </a:rPr>
              <a:t>H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armadik lehetőség:</a:t>
            </a:r>
          </a:p>
          <a:p>
            <a:pPr marL="0" indent="0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A korhatár előtti ellátás mellett keresőtevékenységet folytatókat érintheti, akik az  öregségi nyugdíjkorhatár betöltését követően kérik az öregségi nyugdíj ismételt megállapítását</a:t>
            </a: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F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eltétele: a korhatár előtti ellátás időtartama alatt szerzett legalább 365 napi szolgálati idő megléte</a:t>
            </a: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I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gényérvényesítés: a nyugdíjkorhatár betöltését követő hat hónapon belül.  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281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AAF9BD1-63F1-4EC8-BC8D-7DB507C1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31762"/>
            <a:ext cx="7260067" cy="1043607"/>
          </a:xfrm>
        </p:spPr>
        <p:txBody>
          <a:bodyPr>
            <a:noAutofit/>
          </a:bodyPr>
          <a:lstStyle/>
          <a:p>
            <a:r>
              <a:rPr lang="hu-HU" sz="1500" i="0" dirty="0">
                <a:solidFill>
                  <a:srgbClr val="FFFFFF"/>
                </a:solidFill>
                <a:effectLst/>
                <a:latin typeface="+mj-lt"/>
                <a:cs typeface="Times New Roman" panose="02020603050405020304" pitchFamily="18" charset="0"/>
              </a:rPr>
              <a:t>A korhatár előtti ellátásra, az átmeneti bányászjáradékra, a táncművészeti életjáradékra és a szolgálati járandóságra való jogosultság megszűnése</a:t>
            </a:r>
            <a:br>
              <a:rPr lang="hu-HU" sz="1600" b="0" i="0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826D427-94EB-4A8B-AD23-F061C3024F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hu-HU" sz="2000" b="0" i="0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Megszűnik, ha</a:t>
            </a:r>
          </a:p>
          <a:p>
            <a:r>
              <a:rPr lang="hu-HU" sz="2000" b="0" i="0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 a jogosult meghal,</a:t>
            </a:r>
          </a:p>
          <a:p>
            <a:r>
              <a:rPr lang="hu-HU" sz="2000" b="0" i="0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a jogosult az öregségi nyugdíjkorhatárt betölti,</a:t>
            </a:r>
          </a:p>
          <a:p>
            <a:r>
              <a:rPr lang="hu-HU" sz="2000" b="0" i="0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a jogosult részére a Tny. 18. § (2a)–(2d) bekezdése alapján öregségi nyugdíjat állapítanak meg,</a:t>
            </a:r>
          </a:p>
          <a:p>
            <a:r>
              <a:rPr lang="hu-HU" sz="2000" b="0" i="0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a nyugdíjmegállapító szerv a jogosult kérelmére megszünteti, vagy</a:t>
            </a:r>
          </a:p>
          <a:p>
            <a:r>
              <a:rPr lang="hu-HU" sz="2000" b="0" i="0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a nyugdíjmegállapító szerv hivatalból megszünteti, ha</a:t>
            </a:r>
          </a:p>
          <a:p>
            <a:pPr lvl="1"/>
            <a:r>
              <a:rPr lang="hu-HU" sz="2000" b="0" i="0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a korhatár előtti ellátásban vagy szolgálati járandóságban részesülő személy foglalkoztatására a foglalkoztatásra irányuló jogviszony létesítéséhez szükséges jognyilatkozat hiányában került sor (</a:t>
            </a:r>
            <a:r>
              <a:rPr lang="hu-HU" sz="2000" b="0" i="1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ún. feketemunka</a:t>
            </a:r>
            <a:r>
              <a:rPr lang="hu-HU" sz="2000" b="0" i="0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), vagy</a:t>
            </a:r>
          </a:p>
          <a:p>
            <a:r>
              <a:rPr lang="hu-HU" sz="2000" b="1" i="0" dirty="0">
                <a:solidFill>
                  <a:srgbClr val="212529"/>
                </a:solidFill>
                <a:effectLst/>
                <a:latin typeface="+mj-lt"/>
                <a:cs typeface="Times New Roman" panose="02020603050405020304" pitchFamily="18" charset="0"/>
              </a:rPr>
              <a:t>Akinek korhatár előtti ellátása megszűnik, annak korhatár előtti ellátás ismételten nem állapítható meg.</a:t>
            </a:r>
            <a:endParaRPr lang="hu-HU" sz="2000" b="0" i="0" dirty="0">
              <a:solidFill>
                <a:srgbClr val="212529"/>
              </a:solidFill>
              <a:effectLst/>
              <a:latin typeface="+mj-lt"/>
              <a:cs typeface="Times New Roman" panose="02020603050405020304" pitchFamily="18" charset="0"/>
            </a:endParaRPr>
          </a:p>
          <a:p>
            <a:endParaRPr lang="hu-H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410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4419600" cy="1440160"/>
          </a:xfrm>
        </p:spPr>
        <p:txBody>
          <a:bodyPr/>
          <a:lstStyle/>
          <a:p>
            <a:r>
              <a:rPr lang="hu-HU" dirty="0"/>
              <a:t>KÖSZÖNÖM </a:t>
            </a:r>
            <a:br>
              <a:rPr lang="hu-HU" dirty="0"/>
            </a:br>
            <a:r>
              <a:rPr lang="hu-HU" dirty="0"/>
              <a:t>A FIGYELMET!</a:t>
            </a:r>
          </a:p>
        </p:txBody>
      </p:sp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1C4E972-2421-444F-8A77-CFD43538E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9" y="0"/>
            <a:ext cx="6219511" cy="980728"/>
          </a:xfrm>
        </p:spPr>
        <p:txBody>
          <a:bodyPr>
            <a:normAutofit fontScale="90000"/>
          </a:bodyPr>
          <a:lstStyle/>
          <a:p>
            <a:br>
              <a:rPr lang="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" sz="2400" dirty="0">
                <a:latin typeface="+mj-lt"/>
                <a:cs typeface="Times New Roman" panose="02020603050405020304" pitchFamily="18" charset="0"/>
              </a:rPr>
              <a:t>Az öregségi nyugellátásról</a:t>
            </a:r>
            <a:br>
              <a:rPr lang="hu-H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D89AA29-5828-4CC4-AB76-DAE2AEC32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" sz="2400" dirty="0">
                <a:latin typeface="+mj-lt"/>
                <a:cs typeface="Times New Roman" panose="02020603050405020304" pitchFamily="18" charset="0"/>
              </a:rPr>
              <a:t>Az öregségi nyugdíj típusai:</a:t>
            </a:r>
          </a:p>
          <a:p>
            <a:pPr marL="0" indent="0">
              <a:buNone/>
            </a:pPr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öregségi teljes nyugdíj,</a:t>
            </a: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öregségi résznyugdíj,</a:t>
            </a: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nők kedvezményes öregségi nyugdíja</a:t>
            </a: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381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908DAA1-8D3D-4924-B693-F4C634F2C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j-lt"/>
                <a:cs typeface="Times New Roman" panose="02020603050405020304" pitchFamily="18" charset="0"/>
              </a:rPr>
              <a:t>Ö</a:t>
            </a:r>
            <a:r>
              <a:rPr lang="hu" dirty="0">
                <a:latin typeface="+mj-lt"/>
                <a:cs typeface="Times New Roman" panose="02020603050405020304" pitchFamily="18" charset="0"/>
              </a:rPr>
              <a:t>regségi nyugdíj</a:t>
            </a:r>
            <a:endParaRPr lang="hu-HU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5A1A708-0CF3-41B2-AC1B-B69BBCCEB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hu" sz="2400" b="1" dirty="0">
                <a:latin typeface="+mj-lt"/>
                <a:cs typeface="Times New Roman" panose="02020603050405020304" pitchFamily="18" charset="0"/>
              </a:rPr>
              <a:t>Ki jogosult öregségi teljes nyugdíjra?</a:t>
            </a: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a reá irányadó öregségi nyugdíjkorhatárt betöltötte</a:t>
            </a: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legalább 20 év szolgálati idővel rendelkezik</a:t>
            </a:r>
          </a:p>
          <a:p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u" sz="2400" b="1" dirty="0">
                <a:latin typeface="+mj-lt"/>
                <a:cs typeface="Times New Roman" panose="02020603050405020304" pitchFamily="18" charset="0"/>
              </a:rPr>
              <a:t>Ki jogosult öregségi résznyugdíjra?</a:t>
            </a: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20 év szolgálati idővel nem rendelkezik, de legalább 15 év szolgálati időt szerzett</a:t>
            </a:r>
          </a:p>
          <a:p>
            <a:r>
              <a:rPr lang="hu" sz="2400" dirty="0">
                <a:latin typeface="+mj-lt"/>
                <a:cs typeface="Times New Roman" panose="02020603050405020304" pitchFamily="18" charset="0"/>
              </a:rPr>
              <a:t>reá irányadó öregségi nyugdíjkorhatárt betöltötte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786784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6E2C3AB-056F-41A3-B769-A663349D9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hu" sz="2000" b="1" i="0" dirty="0">
                <a:effectLst/>
                <a:latin typeface="Times New Roman" panose="02020603050405020304" pitchFamily="18" charset="0"/>
              </a:rPr>
            </a:br>
            <a:r>
              <a:rPr lang="hu-HU" sz="2000" b="1" i="0" dirty="0">
                <a:effectLst/>
                <a:latin typeface="+mj-lt"/>
              </a:rPr>
              <a:t>Melyek az öregségi nyugdíjra jogosító korhatárok?</a:t>
            </a:r>
            <a:br>
              <a:rPr lang="hu-HU" sz="2000" dirty="0"/>
            </a:br>
            <a:endParaRPr lang="hu-HU" sz="20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659F2FB-25B6-42F3-A099-DCC8F5296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  <a:t>Az öregségi nyugdíjkorhatár 2010. január 1-jétől fokozatosan 62-ről 65 évre emelkedik.</a:t>
            </a:r>
          </a:p>
          <a:p>
            <a: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  <a:t>Az öregségi nyugdíjra jogosító nyugdíjkorhatára annak, aki:</a:t>
            </a:r>
          </a:p>
          <a:p>
            <a: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  <a:t>- 1952. január 1 – je előtt született, a betöltött 62. életév,</a:t>
            </a:r>
            <a:b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  <a:t>- 1952 –ben született, a betöltött 62. életév betöltését követő 183. nap,</a:t>
            </a:r>
            <a:b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  <a:t>- 1953-ban született, a betöltött 63. életév,</a:t>
            </a:r>
            <a:b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  <a:t>- 1954-ben született, a 63. életév betöltését követő 183. nap,</a:t>
            </a:r>
            <a:b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  <a:t>- 1955-ben született, a betöltött 64. életév,</a:t>
            </a:r>
            <a:b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  <a:t>- 1956-ban született, a 64. életév betöltését követő 183. nap,</a:t>
            </a:r>
            <a:b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hu-HU" sz="2400" b="0" i="0" dirty="0">
                <a:solidFill>
                  <a:srgbClr val="000000"/>
                </a:solidFill>
                <a:effectLst/>
                <a:latin typeface="+mj-lt"/>
              </a:rPr>
              <a:t>- 1957-ben született, a betöltött 65. életév.</a:t>
            </a:r>
          </a:p>
          <a:p>
            <a:endParaRPr lang="hu-HU" sz="2400" dirty="0"/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2333524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2B36ECE-C589-43C8-8B0F-B6F728298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u" sz="24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hu-HU" sz="2400" b="1" i="0" dirty="0">
                <a:effectLst/>
                <a:latin typeface="+mj-lt"/>
              </a:rPr>
              <a:t>Mikortól állapítható meg öregségi nyugdíj?</a:t>
            </a:r>
            <a:br>
              <a:rPr lang="hu-HU" sz="2400" dirty="0">
                <a:latin typeface="+mj-lt"/>
              </a:rPr>
            </a:br>
            <a:endParaRPr lang="hu-HU" dirty="0">
              <a:latin typeface="+mj-lt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56B1FC7-4296-46FC-A7BD-FA6B06472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600200"/>
            <a:ext cx="8229600" cy="4925144"/>
          </a:xfrm>
        </p:spPr>
        <p:txBody>
          <a:bodyPr>
            <a:normAutofit fontScale="55000" lnSpcReduction="20000"/>
          </a:bodyPr>
          <a:lstStyle/>
          <a:p>
            <a:r>
              <a:rPr lang="hu-HU" sz="3500" b="0" i="0" dirty="0">
                <a:solidFill>
                  <a:srgbClr val="000000"/>
                </a:solidFill>
                <a:effectLst/>
                <a:latin typeface="+mj-lt"/>
              </a:rPr>
              <a:t>Az öregségi nyugdíj attól a naptól állapítható meg, amelytől valamennyi jogosultsági feltétel teljesült.</a:t>
            </a:r>
          </a:p>
          <a:p>
            <a:pPr marL="0" indent="0">
              <a:buNone/>
            </a:pPr>
            <a:endParaRPr lang="hu-HU" sz="3500" b="0" i="0" dirty="0">
              <a:solidFill>
                <a:srgbClr val="000000"/>
              </a:solidFill>
              <a:effectLst/>
              <a:latin typeface="+mj-lt"/>
            </a:endParaRPr>
          </a:p>
          <a:p>
            <a:r>
              <a:rPr lang="hu-HU" sz="3500" b="0" i="0" dirty="0">
                <a:solidFill>
                  <a:srgbClr val="000000"/>
                </a:solidFill>
                <a:effectLst/>
                <a:latin typeface="+mj-lt"/>
              </a:rPr>
              <a:t>Amennyiben az igénylő részére álláskeresési támogatást folyósítanak, az öregségi nyugdíjat legkorábban az álláskeresési támogatás folyósításának megszűnését követő naptól lehet megállapítani.</a:t>
            </a:r>
          </a:p>
          <a:p>
            <a:pPr marL="0" indent="0">
              <a:buNone/>
            </a:pPr>
            <a:endParaRPr lang="hu" sz="3500" b="0" i="0" dirty="0">
              <a:solidFill>
                <a:srgbClr val="000000"/>
              </a:solidFill>
              <a:effectLst/>
              <a:latin typeface="+mj-lt"/>
            </a:endParaRPr>
          </a:p>
          <a:p>
            <a:r>
              <a:rPr lang="hu-HU" sz="3500" b="1" i="0" dirty="0">
                <a:solidFill>
                  <a:srgbClr val="000000"/>
                </a:solidFill>
                <a:effectLst/>
                <a:latin typeface="+mj-lt"/>
              </a:rPr>
              <a:t>A biztosítási jogviszony fennállása alatt is megállapítható az öregségi nyugdíj</a:t>
            </a:r>
            <a:r>
              <a:rPr lang="hu" sz="3500" b="1" i="0" dirty="0">
                <a:solidFill>
                  <a:srgbClr val="000000"/>
                </a:solidFill>
                <a:effectLst/>
                <a:latin typeface="+mj-lt"/>
              </a:rPr>
              <a:t> – kivéve a közszférában foglalkoztatottakat -</a:t>
            </a:r>
            <a:endParaRPr lang="hu-HU" sz="3500" b="1" i="0" dirty="0">
              <a:solidFill>
                <a:srgbClr val="000000"/>
              </a:solidFill>
              <a:effectLst/>
              <a:latin typeface="+mj-lt"/>
            </a:endParaRPr>
          </a:p>
          <a:p>
            <a:pPr marL="400050" lvl="1" indent="0">
              <a:buNone/>
            </a:pPr>
            <a:r>
              <a:rPr lang="hu-HU" sz="3500" i="0" dirty="0">
                <a:solidFill>
                  <a:srgbClr val="000000"/>
                </a:solidFill>
                <a:effectLst/>
                <a:latin typeface="+mj-lt"/>
              </a:rPr>
              <a:t>Azokban az esetekben, amikor a nyugellátás </a:t>
            </a:r>
            <a:r>
              <a:rPr lang="hu" sz="3500" i="0" dirty="0">
                <a:solidFill>
                  <a:srgbClr val="000000"/>
                </a:solidFill>
                <a:effectLst/>
                <a:latin typeface="+mj-lt"/>
              </a:rPr>
              <a:t>megá</a:t>
            </a:r>
            <a:r>
              <a:rPr lang="hu-HU" sz="3500" i="0" dirty="0" err="1">
                <a:solidFill>
                  <a:srgbClr val="000000"/>
                </a:solidFill>
                <a:effectLst/>
                <a:latin typeface="+mj-lt"/>
              </a:rPr>
              <a:t>llap</a:t>
            </a:r>
            <a:r>
              <a:rPr lang="hu" sz="3500" i="0" dirty="0">
                <a:solidFill>
                  <a:srgbClr val="000000"/>
                </a:solidFill>
                <a:effectLst/>
                <a:latin typeface="+mj-lt"/>
              </a:rPr>
              <a:t>í</a:t>
            </a:r>
            <a:r>
              <a:rPr lang="hu-HU" sz="3500" i="0" dirty="0" err="1">
                <a:solidFill>
                  <a:srgbClr val="000000"/>
                </a:solidFill>
                <a:effectLst/>
                <a:latin typeface="+mj-lt"/>
              </a:rPr>
              <a:t>tásának</a:t>
            </a:r>
            <a:r>
              <a:rPr lang="hu-HU" sz="3500" i="0" dirty="0">
                <a:solidFill>
                  <a:srgbClr val="000000"/>
                </a:solidFill>
                <a:effectLst/>
                <a:latin typeface="+mj-lt"/>
              </a:rPr>
              <a:t> kezdő napja 2018. július 25. utáni, az ellátás megállapításának már nem feltétele a biztosítási jogviszony megszüntetése.</a:t>
            </a:r>
          </a:p>
          <a:p>
            <a:pPr marL="400050" lvl="1" indent="0">
              <a:buNone/>
            </a:pPr>
            <a:endParaRPr lang="hu-HU" sz="3500" i="0" dirty="0">
              <a:solidFill>
                <a:srgbClr val="000000"/>
              </a:solidFill>
              <a:effectLst/>
              <a:latin typeface="+mj-lt"/>
            </a:endParaRPr>
          </a:p>
          <a:p>
            <a:r>
              <a:rPr lang="hu-HU" sz="3500" b="0" i="0" dirty="0">
                <a:solidFill>
                  <a:srgbClr val="000000"/>
                </a:solidFill>
                <a:effectLst/>
                <a:latin typeface="+mj-lt"/>
              </a:rPr>
              <a:t>Ennek megfelelően az </a:t>
            </a:r>
            <a:r>
              <a:rPr lang="hu-HU" sz="3500" b="1" i="0" dirty="0">
                <a:solidFill>
                  <a:srgbClr val="000000"/>
                </a:solidFill>
                <a:effectLst/>
                <a:latin typeface="+mj-lt"/>
              </a:rPr>
              <a:t>öregségi teljes nyugdíj, az öregségi résznyugdíj, a nők kedvezményes öregségi nyugdíjának </a:t>
            </a:r>
            <a:r>
              <a:rPr lang="hu-HU" sz="3500" b="0" i="0" dirty="0">
                <a:solidFill>
                  <a:srgbClr val="000000"/>
                </a:solidFill>
                <a:effectLst/>
                <a:latin typeface="+mj-lt"/>
              </a:rPr>
              <a:t>megállapítására az egyéb jogosultsági feltételek teljesülése esetén akkor is sor kerül, ha a kérelmező foglalkoztatási jellegű jogviszonya, vagy megbízási jogviszonya nem szűnt meg.</a:t>
            </a:r>
          </a:p>
          <a:p>
            <a:endParaRPr lang="hu-HU" sz="35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82857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E6E934C-CD05-45E5-A21C-CAE50BFA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" sz="2400" b="1" dirty="0">
                <a:latin typeface="+mj-lt"/>
                <a:cs typeface="Times New Roman" panose="02020603050405020304" pitchFamily="18" charset="0"/>
              </a:rPr>
              <a:t>Az öregségi nyugdíj mértéke, összege</a:t>
            </a:r>
            <a:br>
              <a:rPr lang="hu-H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A4ED0A00-A91C-45DF-8780-F496F793A9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" sz="2000" dirty="0"/>
              <a:t>Az öregségi nyugdíj összegét az elismet szolgálati idő és a figyelembe vehető havi átlagkereset alapján kell megállapítani.( 20 év után 53%)</a:t>
            </a:r>
          </a:p>
          <a:p>
            <a:r>
              <a:rPr lang="hu" sz="2000" dirty="0"/>
              <a:t>A nyugdíj mértéke a megszerzett szolgálati idő teljes években (365 naptári napban) meghatározott tartalma alapján százalékos mértékben kerül meghatározásra.</a:t>
            </a:r>
          </a:p>
          <a:p>
            <a:r>
              <a:rPr lang="hu" sz="2000" dirty="0"/>
              <a:t>Az öregségi teljes nyugdíj minimum összege: 28500,-Ft, ha a havi átlagkereset ezt az összeget eléri.</a:t>
            </a:r>
          </a:p>
          <a:p>
            <a:r>
              <a:rPr lang="hu" sz="2000" dirty="0"/>
              <a:t>Az öregségi teljes nyugdíj összege a havi átlagkeresettel azonos,ha a havi átlagkereset nem éri el az öregségi nyugdíj összegét</a:t>
            </a:r>
          </a:p>
          <a:p>
            <a:r>
              <a:rPr lang="hu" sz="2000" dirty="0"/>
              <a:t>Az öregségi résznyugdíj összegét a nyugdíj alapját képező havi átlagkeresetnek a szolgálati időtől függő százalékában kell megállapítani ( 15 év után 43%)</a:t>
            </a:r>
          </a:p>
          <a:p>
            <a:endParaRPr lang="hu" sz="2000" dirty="0"/>
          </a:p>
          <a:p>
            <a:endParaRPr lang="hu" sz="2000" dirty="0"/>
          </a:p>
          <a:p>
            <a:endParaRPr lang="hu-HU" sz="2000" dirty="0"/>
          </a:p>
          <a:p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val="1386079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D125DBB-9C42-4F2A-B4BA-F9AF26A01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2000" b="1" dirty="0">
                <a:latin typeface="+mj-lt"/>
                <a:cs typeface="Times New Roman" panose="02020603050405020304" pitchFamily="18" charset="0"/>
              </a:rPr>
              <a:t>Ö</a:t>
            </a:r>
            <a:r>
              <a:rPr lang="hu" sz="2000" b="1" dirty="0">
                <a:latin typeface="+mj-lt"/>
                <a:cs typeface="Times New Roman" panose="02020603050405020304" pitchFamily="18" charset="0"/>
              </a:rPr>
              <a:t>regségi nyugdíj folyósítás nélküli megállapítása</a:t>
            </a:r>
            <a:br>
              <a:rPr lang="hu-H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2000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6C79E53-078B-4ED4-AB8E-256ECF747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Ö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regségi nyugdíj korhatárt betöltése</a:t>
            </a:r>
          </a:p>
          <a:p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egalább 20 év nyugdijjogosultsághoz figyelembe vehető szolgálati idő</a:t>
            </a:r>
          </a:p>
          <a:p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r>
              <a:rPr lang="hu-HU" sz="2400" dirty="0">
                <a:latin typeface="+mj-lt"/>
                <a:cs typeface="Times New Roman" panose="02020603050405020304" pitchFamily="18" charset="0"/>
              </a:rPr>
              <a:t>N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yugdíj rögzítése: </a:t>
            </a:r>
          </a:p>
          <a:p>
            <a:pPr lvl="1"/>
            <a:r>
              <a:rPr lang="hu" sz="2400" dirty="0">
                <a:latin typeface="+mj-lt"/>
                <a:cs typeface="Times New Roman" panose="02020603050405020304" pitchFamily="18" charset="0"/>
              </a:rPr>
              <a:t>a 20 év megszerzését követő nap</a:t>
            </a:r>
          </a:p>
          <a:p>
            <a:pPr lvl="1"/>
            <a:r>
              <a:rPr lang="hu-HU" sz="24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z öregségi nyugdíjkorhatár betöltése napja</a:t>
            </a:r>
          </a:p>
          <a:p>
            <a:pPr lvl="1"/>
            <a:r>
              <a:rPr lang="hu-HU" sz="2400" dirty="0">
                <a:latin typeface="+mj-lt"/>
                <a:cs typeface="Times New Roman" panose="02020603050405020304" pitchFamily="18" charset="0"/>
              </a:rPr>
              <a:t>L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egfeljebb hat hónapra vissza</a:t>
            </a:r>
          </a:p>
          <a:p>
            <a:pPr marL="457200" lvl="1" indent="0">
              <a:buNone/>
            </a:pPr>
            <a:r>
              <a:rPr lang="hu" sz="2400" dirty="0">
                <a:latin typeface="+mj-lt"/>
                <a:cs typeface="Times New Roman" panose="02020603050405020304" pitchFamily="18" charset="0"/>
              </a:rPr>
              <a:t>Nem minősül öregségi nyugdíjasnak</a:t>
            </a:r>
          </a:p>
          <a:p>
            <a:pPr marL="457200" lvl="1" indent="0">
              <a:buNone/>
            </a:pPr>
            <a:endParaRPr lang="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5"/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9946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55B0196-95F5-47A0-BF81-FBF0BF5D4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989" y="130968"/>
            <a:ext cx="5493230" cy="849759"/>
          </a:xfrm>
        </p:spPr>
        <p:txBody>
          <a:bodyPr>
            <a:noAutofit/>
          </a:bodyPr>
          <a:lstStyle/>
          <a:p>
            <a:br>
              <a:rPr lang="h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u-HU" sz="1800" b="1" dirty="0">
                <a:latin typeface="+mj-lt"/>
                <a:cs typeface="Times New Roman" panose="02020603050405020304" pitchFamily="18" charset="0"/>
              </a:rPr>
              <a:t>M</a:t>
            </a:r>
            <a:r>
              <a:rPr lang="hu" sz="1800" b="1" dirty="0">
                <a:latin typeface="+mj-lt"/>
                <a:cs typeface="Times New Roman" panose="02020603050405020304" pitchFamily="18" charset="0"/>
              </a:rPr>
              <a:t>iért előnyös az öregségi nyugdíj folyósítás nélküli megállapítása</a:t>
            </a:r>
            <a:br>
              <a:rPr lang="hu-HU" sz="1800" b="1" dirty="0">
                <a:latin typeface="+mj-lt"/>
                <a:cs typeface="Times New Roman" panose="02020603050405020304" pitchFamily="18" charset="0"/>
              </a:rPr>
            </a:br>
            <a:endParaRPr lang="hu-HU" sz="1800" dirty="0">
              <a:latin typeface="+mj-lt"/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C3C46CC-5ADB-4ABF-93E4-128CDF45C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u" sz="2400" b="1" dirty="0">
                <a:latin typeface="+mj-lt"/>
                <a:cs typeface="Times New Roman" panose="02020603050405020304" pitchFamily="18" charset="0"/>
              </a:rPr>
              <a:t>A tényleges nyugdíjbavonuláskor választási lehetőség:</a:t>
            </a:r>
          </a:p>
          <a:p>
            <a:pPr lvl="1"/>
            <a:r>
              <a:rPr lang="hu-HU" sz="24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 nyugdíjbavonuláskori szabályok alapján megállapított nyugellátás vagy</a:t>
            </a:r>
          </a:p>
          <a:p>
            <a:pPr lvl="1"/>
            <a:r>
              <a:rPr lang="hu-HU" sz="2400" dirty="0">
                <a:latin typeface="+mj-lt"/>
                <a:cs typeface="Times New Roman" panose="02020603050405020304" pitchFamily="18" charset="0"/>
              </a:rPr>
              <a:t>A</a:t>
            </a:r>
            <a:r>
              <a:rPr lang="hu" sz="2400" dirty="0">
                <a:latin typeface="+mj-lt"/>
                <a:cs typeface="Times New Roman" panose="02020603050405020304" pitchFamily="18" charset="0"/>
              </a:rPr>
              <a:t> rögzített nyugdíj időközi esedékes emeléssel növelt összege</a:t>
            </a:r>
          </a:p>
          <a:p>
            <a:pPr lvl="1"/>
            <a:endParaRPr lang="hu" sz="2400" dirty="0">
              <a:latin typeface="+mj-lt"/>
              <a:cs typeface="Times New Roman" panose="02020603050405020304" pitchFamily="18" charset="0"/>
            </a:endParaRPr>
          </a:p>
          <a:p>
            <a:pPr lvl="1"/>
            <a:r>
              <a:rPr lang="hu" sz="2400" dirty="0">
                <a:latin typeface="+mj-lt"/>
                <a:cs typeface="Times New Roman" panose="02020603050405020304" pitchFamily="18" charset="0"/>
              </a:rPr>
              <a:t>Választás feltétele: a rögzítés időpontját követően, legalább további 365 nap szolgálati időt szerezzen</a:t>
            </a:r>
          </a:p>
          <a:p>
            <a:pPr lvl="1"/>
            <a:r>
              <a:rPr lang="hu" sz="2400" dirty="0">
                <a:latin typeface="+mj-lt"/>
                <a:cs typeface="Times New Roman" panose="02020603050405020304" pitchFamily="18" charset="0"/>
              </a:rPr>
              <a:t>Nem vonatkozik a kedvezmény arra,akinek a korhatár betöltésétől a tényleges nyugdíjba vonulásig eltelt időtartam legalább fele része alatt özvegyi nyugdíjat folyósítottak.</a:t>
            </a:r>
            <a:endParaRPr lang="hu-HU" sz="2400" dirty="0">
              <a:latin typeface="+mj-lt"/>
              <a:cs typeface="Times New Roman" panose="02020603050405020304" pitchFamily="18" charset="0"/>
            </a:endParaRPr>
          </a:p>
          <a:p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382669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1437</Words>
  <Application>Microsoft Office PowerPoint</Application>
  <PresentationFormat>Diavetítés a képernyőre (4:3 oldalarány)</PresentationFormat>
  <Paragraphs>174</Paragraphs>
  <Slides>27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Office-téma</vt:lpstr>
      <vt:lpstr> </vt:lpstr>
      <vt:lpstr> Társadalombiztosítási Osztály feladatai </vt:lpstr>
      <vt:lpstr> Az öregségi nyugellátásról </vt:lpstr>
      <vt:lpstr>Öregségi nyugdíj</vt:lpstr>
      <vt:lpstr> Melyek az öregségi nyugdíjra jogosító korhatárok? </vt:lpstr>
      <vt:lpstr> Mikortól állapítható meg öregségi nyugdíj? </vt:lpstr>
      <vt:lpstr> Az öregségi nyugdíj mértéke, összege </vt:lpstr>
      <vt:lpstr> Öregségi nyugdíj folyósítás nélküli megállapítása </vt:lpstr>
      <vt:lpstr> Miért előnyös az öregségi nyugdíj folyósítás nélküli megállapítása </vt:lpstr>
      <vt:lpstr> Ellátás folyósításának korlátozása keresőtevékenység miatt </vt:lpstr>
      <vt:lpstr>Ellátás melletti keresőtevékenység</vt:lpstr>
      <vt:lpstr> Saját jogú nyugdíjas munka törvénykönyve szerinti foglalkoztatása </vt:lpstr>
      <vt:lpstr> Az öregségi nyugdíj folyósításának szüneteltetése </vt:lpstr>
      <vt:lpstr>Öregségi nyugdíjkorhatárt betöltött rokkantsági ellátásban részesülők helyzete </vt:lpstr>
      <vt:lpstr> Az öregségi nyugdíj 0,5 százalékos növelése </vt:lpstr>
      <vt:lpstr> A nők kedvezményes öregségi nyugdíja </vt:lpstr>
      <vt:lpstr> Mely jogviszonyokat lehet jogosultsági időként figyelembe venni? </vt:lpstr>
      <vt:lpstr> Mi nem minősül jogosító időnek </vt:lpstr>
      <vt:lpstr>Korhatár előtti ellátás (2011.évi CLXVII.törvény)</vt:lpstr>
      <vt:lpstr> Korhatár előtti ellátás megállapítása </vt:lpstr>
      <vt:lpstr>Mit jelent a korkedvezmény intézménye?</vt:lpstr>
      <vt:lpstr>Korhatár előtti ellátás megállapításának feltétele</vt:lpstr>
      <vt:lpstr>Korhatár előtti ellátás öregségi nyugdíjra váltása</vt:lpstr>
      <vt:lpstr>Korhatár előtti ellátás öregségi nyugdíjra váltása </vt:lpstr>
      <vt:lpstr>Korhatár előtti ellátás öregségi nyugdíjra váltása </vt:lpstr>
      <vt:lpstr>A korhatár előtti ellátásra, az átmeneti bányászjáradékra, a táncművészeti életjáradékra és a szolgálati járandóságra való jogosultság megszűnése </vt:lpstr>
      <vt:lpstr>KÖSZÖNÖM  A FIGYELMET!</vt:lpstr>
    </vt:vector>
  </TitlesOfParts>
  <Company>novak.adam@gmail.com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Kiss Ágnes (Fejér)</cp:lastModifiedBy>
  <cp:revision>93</cp:revision>
  <dcterms:created xsi:type="dcterms:W3CDTF">2014-03-03T11:13:53Z</dcterms:created>
  <dcterms:modified xsi:type="dcterms:W3CDTF">2019-11-20T10:10:55Z</dcterms:modified>
</cp:coreProperties>
</file>