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  <p:sldMasterId id="2147483748" r:id="rId2"/>
  </p:sldMasterIdLst>
  <p:notesMasterIdLst>
    <p:notesMasterId r:id="rId13"/>
  </p:notesMasterIdLst>
  <p:handoutMasterIdLst>
    <p:handoutMasterId r:id="rId14"/>
  </p:handoutMasterIdLst>
  <p:sldIdLst>
    <p:sldId id="343" r:id="rId3"/>
    <p:sldId id="258" r:id="rId4"/>
    <p:sldId id="332" r:id="rId5"/>
    <p:sldId id="345" r:id="rId6"/>
    <p:sldId id="341" r:id="rId7"/>
    <p:sldId id="344" r:id="rId8"/>
    <p:sldId id="331" r:id="rId9"/>
    <p:sldId id="294" r:id="rId10"/>
    <p:sldId id="337" r:id="rId11"/>
    <p:sldId id="342" r:id="rId1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071F4492-1C60-45F8-B366-9E99EF56C91B}">
          <p14:sldIdLst>
            <p14:sldId id="343"/>
            <p14:sldId id="258"/>
            <p14:sldId id="332"/>
            <p14:sldId id="345"/>
            <p14:sldId id="341"/>
            <p14:sldId id="344"/>
            <p14:sldId id="331"/>
          </p14:sldIdLst>
        </p14:section>
        <p14:section name="Névtelen szakasz" id="{EE261A5E-1066-44FE-A46C-12DB2367C64B}">
          <p14:sldIdLst>
            <p14:sldId id="294"/>
            <p14:sldId id="337"/>
            <p14:sldId id="3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-" initials="-" lastIdx="1" clrIdx="0"/>
  <p:cmAuthor id="1" name="Elbakour Emíra" initials="EE" lastIdx="3" clrIdx="1"/>
  <p:cmAuthor id="2" name="Göndör Péter" initials="GP" lastIdx="5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FBCBA3"/>
    <a:srgbClr val="8BC7B4"/>
    <a:srgbClr val="B6B6B6"/>
    <a:srgbClr val="9D9D9D"/>
    <a:srgbClr val="A7A7A7"/>
    <a:srgbClr val="B2B2B2"/>
    <a:srgbClr val="E7E20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Közepesen sötét stílus 2 – 2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éma alapján készült stílus 1 – 6. jelölőszín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10A1B5D5-9B99-4C35-A422-299274C87663}" styleName="Közepesen sötét stílus 1 – 6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Közepesen sötét stílus 2 – 6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Világos stílus 1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Világos stílus 2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Közepesen sötét stílus 4 – 6. jelölőszín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Sötét stílus 1 – 6. jelölőszín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Téma alapján készült stílus 2 – 6. jelölőszín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Világos stílus 3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7429" autoAdjust="0"/>
  </p:normalViewPr>
  <p:slideViewPr>
    <p:cSldViewPr snapToObjects="1">
      <p:cViewPr>
        <p:scale>
          <a:sx n="100" d="100"/>
          <a:sy n="100" d="100"/>
        </p:scale>
        <p:origin x="365" y="-5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Objects="1">
      <p:cViewPr varScale="1">
        <p:scale>
          <a:sx n="81" d="100"/>
          <a:sy n="81" d="100"/>
        </p:scale>
        <p:origin x="-397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Dunaujv&#225;ros%20paktum\munkan&#233;lk&#252;lis&#233;g%20EU-M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unaujv&#225;ros%20paktum\Microsoft%20PowerPoint%20programbeli%20%20diagram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unaujv&#225;ros%20paktum\Microsoft%20PowerPoint%20programbeli%20%20diagram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unaujv&#225;ros%20paktum\Microsoft%20PowerPoint%20programbeli%20%20diagram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gvvrcommon10\gvvrcommon10\lun01\NFU03\ROP%20IH\01_&#218;MFT\08_Kiemelt%20projektek\18_2014_2020\14_Felh&#237;v&#225;sok\TOP-5.1.1-15%20megyei%20paktumok\03_&#193;lt.k&#233;rd&#233;sek\Prezi\Veszpr&#233;m_2019_11_14\adatszolg&#225;ltat&#225;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hu-HU" dirty="0"/>
              <a:t>TOP prioritások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title>
    <c:autoTitleDeleted val="0"/>
    <c:view3D>
      <c:rotX val="4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3267825896762904E-2"/>
          <c:y val="8.7085916347466985E-2"/>
          <c:w val="0.50972987751531063"/>
          <c:h val="0.89928074287036197"/>
        </c:manualLayout>
      </c:layout>
      <c:pie3DChart>
        <c:varyColors val="1"/>
        <c:ser>
          <c:idx val="0"/>
          <c:order val="0"/>
          <c:tx>
            <c:strRef>
              <c:f>Munka1!$B$1</c:f>
              <c:strCache>
                <c:ptCount val="1"/>
                <c:pt idx="0">
                  <c:v>TOP prioritások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42BD-49DF-B75E-B2FD7669613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6-F60F-4B01-AF09-B551EE5FC305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42BD-49DF-B75E-B2FD76696130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60F-4B01-AF09-B551EE5FC305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60F-4B01-AF09-B551EE5FC305}"/>
              </c:ext>
            </c:extLst>
          </c:dPt>
          <c:dPt>
            <c:idx val="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60F-4B01-AF09-B551EE5FC305}"/>
              </c:ext>
            </c:extLst>
          </c:dPt>
          <c:dPt>
            <c:idx val="6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56D1-48A7-864B-26B6695C8EB3}"/>
              </c:ext>
            </c:extLst>
          </c:dPt>
          <c:dLbls>
            <c:dLbl>
              <c:idx val="3"/>
              <c:layout>
                <c:manualLayout>
                  <c:x val="1.2192366579177603E-2"/>
                  <c:y val="-6.645376946664824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0F-4B01-AF09-B551EE5FC305}"/>
                </c:ext>
              </c:extLst>
            </c:dLbl>
            <c:dLbl>
              <c:idx val="4"/>
              <c:layout>
                <c:manualLayout>
                  <c:x val="1.2139982502187226E-2"/>
                  <c:y val="-5.713836892643166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7%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0F-4B01-AF09-B551EE5FC305}"/>
                </c:ext>
              </c:extLst>
            </c:dLbl>
            <c:dLbl>
              <c:idx val="5"/>
              <c:layout>
                <c:manualLayout>
                  <c:x val="6.8077427821522304E-2"/>
                  <c:y val="-8.900013042920516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32%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0F-4B01-AF09-B551EE5FC305}"/>
                </c:ext>
              </c:extLst>
            </c:dLbl>
            <c:dLbl>
              <c:idx val="6"/>
              <c:layout>
                <c:manualLayout>
                  <c:x val="1.8371062992125983E-2"/>
                  <c:y val="1.8750316456316927E-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6D1-48A7-864B-26B6695C8EB3}"/>
                </c:ext>
              </c:extLst>
            </c:dLbl>
            <c:numFmt formatCode="General" sourceLinked="0"/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hu-H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Munka1!$A$2:$A$8</c:f>
              <c:strCache>
                <c:ptCount val="7"/>
                <c:pt idx="0">
                  <c:v> 1. Gazdasági környezet fejlesztése a foglalkoztatás elősegítésére </c:v>
                </c:pt>
                <c:pt idx="1">
                  <c:v> 2. Vállalkozásbarát, népességmegtartó településfejlesztés </c:v>
                </c:pt>
                <c:pt idx="2">
                  <c:v> 3. Alacsony széndioxid kibocsátású gazdaságra való áttérés </c:v>
                </c:pt>
                <c:pt idx="3">
                  <c:v> 4. Helyi közösségi szolgáltatások  fejlesztése  </c:v>
                </c:pt>
                <c:pt idx="4">
                  <c:v> 5. Emberi erőforrás fejlesztés, foglalkoztatás-ösztönzés  és társadalmi együttműködés </c:v>
                </c:pt>
                <c:pt idx="5">
                  <c:v> 6. Fenntartható  városfejlesztés a megyei jogú városokban </c:v>
                </c:pt>
                <c:pt idx="6">
                  <c:v> 7. CLLD </c:v>
                </c:pt>
              </c:strCache>
            </c:strRef>
          </c:cat>
          <c:val>
            <c:numRef>
              <c:f>Munka1!$B$2:$B$8</c:f>
              <c:numCache>
                <c:formatCode>_-* #,##0.00\ _F_t_-;\-* #,##0.00\ _F_t_-;_-* "-"??\ _F_t_-;_-@_-</c:formatCode>
                <c:ptCount val="7"/>
                <c:pt idx="0">
                  <c:v>298.45049812650922</c:v>
                </c:pt>
                <c:pt idx="1">
                  <c:v>147.78507728092504</c:v>
                </c:pt>
                <c:pt idx="2">
                  <c:v>200.98574075932021</c:v>
                </c:pt>
                <c:pt idx="3">
                  <c:v>61.769141519376689</c:v>
                </c:pt>
                <c:pt idx="4">
                  <c:v>89.691485553852075</c:v>
                </c:pt>
                <c:pt idx="5">
                  <c:v>387.0421506821346</c:v>
                </c:pt>
                <c:pt idx="6">
                  <c:v>45.644259764526296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D1-48A7-864B-26B6695C8EB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0.53888888888888886"/>
          <c:y val="0.14793301914625587"/>
          <c:w val="0.45277777777777778"/>
          <c:h val="0.785604623455894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hu-H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bg1"/>
        </a:gs>
        <a:gs pos="74000">
          <a:srgbClr val="B8B8B8"/>
        </a:gs>
        <a:gs pos="83000">
          <a:srgbClr val="B2B2B2"/>
        </a:gs>
        <a:gs pos="100000">
          <a:srgbClr val="9D9D9D"/>
        </a:gs>
      </a:gsLst>
      <a:lin ang="5400000" scaled="1"/>
      <a:tileRect/>
    </a:gradFill>
    <a:ln w="9525" cap="flat" cmpd="sng" algn="ctr">
      <a:noFill/>
      <a:round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668003305142415E-2"/>
          <c:y val="0.10190509230473561"/>
          <c:w val="0.72460345581802277"/>
          <c:h val="0.73978935386685052"/>
        </c:manualLayout>
      </c:layout>
      <c:lineChart>
        <c:grouping val="standard"/>
        <c:varyColors val="0"/>
        <c:ser>
          <c:idx val="0"/>
          <c:order val="0"/>
          <c:tx>
            <c:v>Európai Unió</c:v>
          </c:tx>
          <c:spPr>
            <a:ln w="57150" cap="sq">
              <a:solidFill>
                <a:schemeClr val="accent1">
                  <a:lumMod val="75000"/>
                </a:schemeClr>
              </a:solidFill>
              <a:bevel/>
            </a:ln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A9-4967-8AD9-179D26A661E0}"/>
                </c:ext>
              </c:extLst>
            </c:dLbl>
            <c:dLbl>
              <c:idx val="1"/>
              <c:layout>
                <c:manualLayout>
                  <c:x val="0"/>
                  <c:y val="3.24074074074074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A9-4967-8AD9-179D26A661E0}"/>
                </c:ext>
              </c:extLst>
            </c:dLbl>
            <c:dLbl>
              <c:idx val="2"/>
              <c:layout>
                <c:manualLayout>
                  <c:x val="0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A9-4967-8AD9-179D26A661E0}"/>
                </c:ext>
              </c:extLst>
            </c:dLbl>
            <c:dLbl>
              <c:idx val="3"/>
              <c:layout>
                <c:manualLayout>
                  <c:x val="0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A9-4967-8AD9-179D26A661E0}"/>
                </c:ext>
              </c:extLst>
            </c:dLbl>
            <c:dLbl>
              <c:idx val="4"/>
              <c:layout>
                <c:manualLayout>
                  <c:x val="0"/>
                  <c:y val="1.38888888888888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A9-4967-8AD9-179D26A661E0}"/>
                </c:ext>
              </c:extLst>
            </c:dLbl>
            <c:dLbl>
              <c:idx val="5"/>
              <c:layout>
                <c:manualLayout>
                  <c:x val="0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A9-4967-8AD9-179D26A661E0}"/>
                </c:ext>
              </c:extLst>
            </c:dLbl>
            <c:dLbl>
              <c:idx val="6"/>
              <c:layout>
                <c:manualLayout>
                  <c:x val="0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A9-4967-8AD9-179D26A661E0}"/>
                </c:ext>
              </c:extLst>
            </c:dLbl>
            <c:dLbl>
              <c:idx val="7"/>
              <c:layout>
                <c:manualLayout>
                  <c:x val="0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A9-4967-8AD9-179D26A661E0}"/>
                </c:ext>
              </c:extLst>
            </c:dLbl>
            <c:dLbl>
              <c:idx val="8"/>
              <c:layout>
                <c:manualLayout>
                  <c:x val="1.9225668780783777E-3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A9-4967-8AD9-179D26A661E0}"/>
                </c:ext>
              </c:extLst>
            </c:dLbl>
            <c:dLbl>
              <c:idx val="9"/>
              <c:layout>
                <c:manualLayout>
                  <c:x val="-1.5380535024627022E-2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A9-4967-8AD9-179D26A661E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4">
                        <a:lumMod val="75000"/>
                      </a:schemeClr>
                    </a:solidFill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Munka1!$A$3:$A$12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Munka1!$B$3:$B$12</c:f>
              <c:numCache>
                <c:formatCode>0.0</c:formatCode>
                <c:ptCount val="10"/>
                <c:pt idx="0">
                  <c:v>64.099999999999994</c:v>
                </c:pt>
                <c:pt idx="1">
                  <c:v>64.2</c:v>
                </c:pt>
                <c:pt idx="2">
                  <c:v>64.099999999999994</c:v>
                </c:pt>
                <c:pt idx="3">
                  <c:v>64.099999999999994</c:v>
                </c:pt>
                <c:pt idx="4">
                  <c:v>64.8</c:v>
                </c:pt>
                <c:pt idx="5">
                  <c:v>65.599999999999994</c:v>
                </c:pt>
                <c:pt idx="6">
                  <c:v>66.599999999999994</c:v>
                </c:pt>
                <c:pt idx="7">
                  <c:v>67.599999999999994</c:v>
                </c:pt>
                <c:pt idx="8">
                  <c:v>68.599999999999994</c:v>
                </c:pt>
                <c:pt idx="9">
                  <c:v>69.2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DAA9-4967-8AD9-179D26A661E0}"/>
            </c:ext>
          </c:extLst>
        </c:ser>
        <c:ser>
          <c:idx val="1"/>
          <c:order val="1"/>
          <c:tx>
            <c:v>Magyarország</c:v>
          </c:tx>
          <c:spPr>
            <a:ln w="57150" cap="sq">
              <a:solidFill>
                <a:schemeClr val="accent2">
                  <a:lumMod val="60000"/>
                  <a:lumOff val="40000"/>
                </a:schemeClr>
              </a:solidFill>
              <a:bevel/>
            </a:ln>
          </c:spPr>
          <c:marker>
            <c:symbol val="none"/>
          </c:marker>
          <c:dLbls>
            <c:dLbl>
              <c:idx val="5"/>
              <c:layout>
                <c:manualLayout>
                  <c:x val="-1.9225668780783777E-3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A9-4967-8AD9-179D26A661E0}"/>
                </c:ext>
              </c:extLst>
            </c:dLbl>
            <c:dLbl>
              <c:idx val="6"/>
              <c:layout>
                <c:manualLayout>
                  <c:x val="0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AA9-4967-8AD9-179D26A661E0}"/>
                </c:ext>
              </c:extLst>
            </c:dLbl>
            <c:dLbl>
              <c:idx val="7"/>
              <c:layout>
                <c:manualLayout>
                  <c:x val="0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AA9-4967-8AD9-179D26A661E0}"/>
                </c:ext>
              </c:extLst>
            </c:dLbl>
            <c:dLbl>
              <c:idx val="8"/>
              <c:layout>
                <c:manualLayout>
                  <c:x val="0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AA9-4967-8AD9-179D26A661E0}"/>
                </c:ext>
              </c:extLst>
            </c:dLbl>
            <c:dLbl>
              <c:idx val="9"/>
              <c:layout>
                <c:manualLayout>
                  <c:x val="-7.6902675123135108E-3"/>
                  <c:y val="-3.7037037037037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AA9-4967-8AD9-179D26A661E0}"/>
                </c:ext>
              </c:extLst>
            </c:dLbl>
            <c:spPr>
              <a:solidFill>
                <a:schemeClr val="accent2">
                  <a:lumMod val="40000"/>
                  <a:lumOff val="60000"/>
                </a:schemeClr>
              </a:solidFill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Munka1!$A$3:$A$12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Munka1!$C$3:$C$12</c:f>
              <c:numCache>
                <c:formatCode>0.0</c:formatCode>
                <c:ptCount val="10"/>
                <c:pt idx="0">
                  <c:v>54.9</c:v>
                </c:pt>
                <c:pt idx="1">
                  <c:v>55.4</c:v>
                </c:pt>
                <c:pt idx="2">
                  <c:v>56.7</c:v>
                </c:pt>
                <c:pt idx="3">
                  <c:v>58.1</c:v>
                </c:pt>
                <c:pt idx="4">
                  <c:v>61.8</c:v>
                </c:pt>
                <c:pt idx="5">
                  <c:v>63.9</c:v>
                </c:pt>
                <c:pt idx="6">
                  <c:v>66.5</c:v>
                </c:pt>
                <c:pt idx="7">
                  <c:v>68.2</c:v>
                </c:pt>
                <c:pt idx="8">
                  <c:v>69.2</c:v>
                </c:pt>
                <c:pt idx="9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DAA9-4967-8AD9-179D26A661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19776"/>
        <c:axId val="142431360"/>
      </c:lineChart>
      <c:lineChart>
        <c:grouping val="standard"/>
        <c:varyColors val="0"/>
        <c:ser>
          <c:idx val="2"/>
          <c:order val="2"/>
          <c:tx>
            <c:v>Európai Unió</c:v>
          </c:tx>
          <c:spPr>
            <a:ln w="25400">
              <a:solidFill>
                <a:schemeClr val="accent4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0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AA9-4967-8AD9-179D26A661E0}"/>
                </c:ext>
              </c:extLst>
            </c:dLbl>
            <c:dLbl>
              <c:idx val="1"/>
              <c:layout>
                <c:manualLayout>
                  <c:x val="0"/>
                  <c:y val="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AA9-4967-8AD9-179D26A661E0}"/>
                </c:ext>
              </c:extLst>
            </c:dLbl>
            <c:dLbl>
              <c:idx val="2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AA9-4967-8AD9-179D26A661E0}"/>
                </c:ext>
              </c:extLst>
            </c:dLbl>
            <c:dLbl>
              <c:idx val="3"/>
              <c:layout>
                <c:manualLayout>
                  <c:x val="1.9225668780783777E-3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AA9-4967-8AD9-179D26A661E0}"/>
                </c:ext>
              </c:extLst>
            </c:dLbl>
            <c:dLbl>
              <c:idx val="4"/>
              <c:layout>
                <c:manualLayout>
                  <c:x val="0"/>
                  <c:y val="-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AA9-4967-8AD9-179D26A661E0}"/>
                </c:ext>
              </c:extLst>
            </c:dLbl>
            <c:dLbl>
              <c:idx val="5"/>
              <c:layout>
                <c:manualLayout>
                  <c:x val="0"/>
                  <c:y val="-2.31481481481481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AA9-4967-8AD9-179D26A661E0}"/>
                </c:ext>
              </c:extLst>
            </c:dLbl>
            <c:dLbl>
              <c:idx val="6"/>
              <c:layout>
                <c:manualLayout>
                  <c:x val="1.9225668780783777E-3"/>
                  <c:y val="-2.77777777777777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AA9-4967-8AD9-179D26A661E0}"/>
                </c:ext>
              </c:extLst>
            </c:dLbl>
            <c:dLbl>
              <c:idx val="7"/>
              <c:layout>
                <c:manualLayout>
                  <c:x val="1.9225668780783777E-3"/>
                  <c:y val="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DAA9-4967-8AD9-179D26A661E0}"/>
                </c:ext>
              </c:extLst>
            </c:dLbl>
            <c:dLbl>
              <c:idx val="8"/>
              <c:layout>
                <c:manualLayout>
                  <c:x val="0"/>
                  <c:y val="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AA9-4967-8AD9-179D26A661E0}"/>
                </c:ext>
              </c:extLst>
            </c:dLbl>
            <c:dLbl>
              <c:idx val="9"/>
              <c:layout>
                <c:manualLayout>
                  <c:x val="-5.7677006342351329E-3"/>
                  <c:y val="2.31481481481481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DAA9-4967-8AD9-179D26A661E0}"/>
                </c:ext>
              </c:extLst>
            </c:dLbl>
            <c:spPr>
              <a:noFill/>
            </c:spPr>
            <c:txPr>
              <a:bodyPr/>
              <a:lstStyle/>
              <a:p>
                <a:pPr>
                  <a:defRPr sz="1200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Munka1!$A$3:$A$12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Munka1!$D$3:$D$12</c:f>
              <c:numCache>
                <c:formatCode>General</c:formatCode>
                <c:ptCount val="10"/>
                <c:pt idx="0">
                  <c:v>9.6</c:v>
                </c:pt>
                <c:pt idx="1">
                  <c:v>9.6999999999999993</c:v>
                </c:pt>
                <c:pt idx="2">
                  <c:v>10.5</c:v>
                </c:pt>
                <c:pt idx="3">
                  <c:v>10.9</c:v>
                </c:pt>
                <c:pt idx="4">
                  <c:v>10.199999999999999</c:v>
                </c:pt>
                <c:pt idx="5">
                  <c:v>9.4</c:v>
                </c:pt>
                <c:pt idx="6">
                  <c:v>8.6</c:v>
                </c:pt>
                <c:pt idx="7">
                  <c:v>7.6</c:v>
                </c:pt>
                <c:pt idx="8">
                  <c:v>6.8</c:v>
                </c:pt>
                <c:pt idx="9">
                  <c:v>6.3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DAA9-4967-8AD9-179D26A661E0}"/>
            </c:ext>
          </c:extLst>
        </c:ser>
        <c:ser>
          <c:idx val="3"/>
          <c:order val="3"/>
          <c:tx>
            <c:v>Magyarország</c:v>
          </c:tx>
          <c:spPr>
            <a:ln w="25400">
              <a:solidFill>
                <a:schemeClr val="accent3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3"/>
              <c:layout>
                <c:manualLayout>
                  <c:x val="0"/>
                  <c:y val="1.85185185185185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DAA9-4967-8AD9-179D26A661E0}"/>
                </c:ext>
              </c:extLst>
            </c:dLbl>
            <c:dLbl>
              <c:idx val="5"/>
              <c:layout>
                <c:manualLayout>
                  <c:x val="1.9225668780783777E-3"/>
                  <c:y val="6.4814450277048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DAA9-4967-8AD9-179D26A661E0}"/>
                </c:ext>
              </c:extLst>
            </c:dLbl>
            <c:dLbl>
              <c:idx val="9"/>
              <c:layout>
                <c:manualLayout>
                  <c:x val="-7.6902675123135108E-3"/>
                  <c:y val="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DAA9-4967-8AD9-179D26A661E0}"/>
                </c:ext>
              </c:extLst>
            </c:dLbl>
            <c:spPr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hu-H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Munka1!$A$3:$A$12</c:f>
              <c:numCache>
                <c:formatCode>General</c:formatCode>
                <c:ptCount val="10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</c:numCache>
            </c:numRef>
          </c:cat>
          <c:val>
            <c:numRef>
              <c:f>Munka1!$E$3:$E$12</c:f>
              <c:numCache>
                <c:formatCode>0.0</c:formatCode>
                <c:ptCount val="10"/>
                <c:pt idx="0">
                  <c:v>11.2</c:v>
                </c:pt>
                <c:pt idx="1">
                  <c:v>11</c:v>
                </c:pt>
                <c:pt idx="2">
                  <c:v>11</c:v>
                </c:pt>
                <c:pt idx="3">
                  <c:v>10.199999999999999</c:v>
                </c:pt>
                <c:pt idx="4">
                  <c:v>7.7</c:v>
                </c:pt>
                <c:pt idx="5">
                  <c:v>6.8</c:v>
                </c:pt>
                <c:pt idx="6">
                  <c:v>5.0999999999999996</c:v>
                </c:pt>
                <c:pt idx="7">
                  <c:v>4.2</c:v>
                </c:pt>
                <c:pt idx="8">
                  <c:v>3.7</c:v>
                </c:pt>
                <c:pt idx="9">
                  <c:v>3.4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F-DAA9-4967-8AD9-179D26A661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318272"/>
        <c:axId val="142432896"/>
      </c:lineChart>
      <c:catAx>
        <c:axId val="133819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42431360"/>
        <c:crosses val="autoZero"/>
        <c:auto val="1"/>
        <c:lblAlgn val="ctr"/>
        <c:lblOffset val="100"/>
        <c:noMultiLvlLbl val="0"/>
      </c:catAx>
      <c:valAx>
        <c:axId val="142431360"/>
        <c:scaling>
          <c:orientation val="minMax"/>
          <c:min val="50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33819776"/>
        <c:crosses val="autoZero"/>
        <c:crossBetween val="between"/>
      </c:valAx>
      <c:valAx>
        <c:axId val="14243289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hu-HU"/>
          </a:p>
        </c:txPr>
        <c:crossAx val="145318272"/>
        <c:crosses val="max"/>
        <c:crossBetween val="between"/>
      </c:valAx>
      <c:catAx>
        <c:axId val="145318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2432896"/>
        <c:crosses val="autoZero"/>
        <c:auto val="1"/>
        <c:lblAlgn val="ctr"/>
        <c:lblOffset val="100"/>
        <c:noMultiLvlLbl val="0"/>
      </c:catAx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hu-H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hu-H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hu-HU"/>
          </a:p>
        </c:txPr>
      </c:legendEntry>
      <c:legendEntry>
        <c:idx val="3"/>
        <c:txPr>
          <a:bodyPr/>
          <a:lstStyle/>
          <a:p>
            <a:pPr>
              <a:defRPr sz="1400"/>
            </a:pPr>
            <a:endParaRPr lang="hu-HU"/>
          </a:p>
        </c:txPr>
      </c:legendEntry>
      <c:layout>
        <c:manualLayout>
          <c:xMode val="edge"/>
          <c:yMode val="edge"/>
          <c:x val="0.83894411636045507"/>
          <c:y val="0.22818608193811682"/>
          <c:w val="0.15272255030621174"/>
          <c:h val="0.49651808223204497"/>
        </c:manualLayout>
      </c:layout>
      <c:overlay val="0"/>
      <c:txPr>
        <a:bodyPr/>
        <a:lstStyle/>
        <a:p>
          <a:pPr>
            <a:defRPr sz="1000"/>
          </a:pPr>
          <a:endParaRPr lang="hu-HU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sz="1600" b="1" i="0" baseline="0">
                <a:effectLst/>
              </a:rPr>
              <a:t>Programba bevontak száma - PR25 (%)</a:t>
            </a:r>
            <a:endParaRPr lang="hu-HU" sz="1600">
              <a:effectLst/>
            </a:endParaRPr>
          </a:p>
          <a:p>
            <a:pPr>
              <a:defRPr/>
            </a:pPr>
            <a:r>
              <a:rPr lang="hu-HU" sz="1600" b="1" i="0" baseline="0">
                <a:effectLst/>
              </a:rPr>
              <a:t>az indikátorcél  arányában</a:t>
            </a:r>
            <a:endParaRPr lang="hu-HU" sz="1600">
              <a:effectLst/>
            </a:endParaRPr>
          </a:p>
          <a:p>
            <a:pPr>
              <a:defRPr/>
            </a:pPr>
            <a:endParaRPr lang="en-US"/>
          </a:p>
        </c:rich>
      </c:tx>
      <c:layout>
        <c:manualLayout>
          <c:xMode val="edge"/>
          <c:yMode val="edge"/>
          <c:x val="0.13031235732535618"/>
          <c:y val="7.361989967370596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453667402470212"/>
          <c:y val="5.1355978934877533E-2"/>
          <c:w val="0.83630621172353459"/>
          <c:h val="0.832764722657972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Munka1!$E$4</c:f>
              <c:strCache>
                <c:ptCount val="1"/>
              </c:strCache>
            </c:strRef>
          </c:tx>
          <c:spPr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D866-438A-B726-3816A901771D}"/>
              </c:ext>
            </c:extLst>
          </c:dPt>
          <c:dPt>
            <c:idx val="3"/>
            <c:invertIfNegative val="0"/>
            <c:bubble3D val="0"/>
            <c:spPr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D866-438A-B726-3816A901771D}"/>
              </c:ext>
            </c:extLst>
          </c:dPt>
          <c:dLbls>
            <c:dLbl>
              <c:idx val="0"/>
              <c:layout>
                <c:manualLayout>
                  <c:x val="0"/>
                  <c:y val="0.1028806584362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66-438A-B726-3816A901771D}"/>
                </c:ext>
              </c:extLst>
            </c:dLbl>
            <c:dLbl>
              <c:idx val="1"/>
              <c:layout>
                <c:manualLayout>
                  <c:x val="0"/>
                  <c:y val="0.111111111111111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66-438A-B726-3816A901771D}"/>
                </c:ext>
              </c:extLst>
            </c:dLbl>
            <c:dLbl>
              <c:idx val="2"/>
              <c:layout>
                <c:manualLayout>
                  <c:x val="2.7777777777777779E-3"/>
                  <c:y val="0.106995884773662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66-438A-B726-3816A901771D}"/>
                </c:ext>
              </c:extLst>
            </c:dLbl>
            <c:dLbl>
              <c:idx val="3"/>
              <c:layout>
                <c:manualLayout>
                  <c:x val="0"/>
                  <c:y val="0.115226337448559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66-438A-B726-3816A901771D}"/>
                </c:ext>
              </c:extLst>
            </c:dLbl>
            <c:spPr>
              <a:solidFill>
                <a:sysClr val="window" lastClr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Munka1!$B$7:$B$10</c:f>
              <c:strCache>
                <c:ptCount val="4"/>
                <c:pt idx="0">
                  <c:v>TOP 5.1.1</c:v>
                </c:pt>
                <c:pt idx="1">
                  <c:v>TOP 5.1.2</c:v>
                </c:pt>
                <c:pt idx="2">
                  <c:v>TOP 6.8.2</c:v>
                </c:pt>
                <c:pt idx="3">
                  <c:v>Dunaújváros</c:v>
                </c:pt>
              </c:strCache>
            </c:strRef>
          </c:cat>
          <c:val>
            <c:numRef>
              <c:f>Munka1!$E$7:$E$10</c:f>
              <c:numCache>
                <c:formatCode>0.0%</c:formatCode>
                <c:ptCount val="4"/>
                <c:pt idx="0">
                  <c:v>0.67228339450561669</c:v>
                </c:pt>
                <c:pt idx="1">
                  <c:v>0.746307890837834</c:v>
                </c:pt>
                <c:pt idx="2">
                  <c:v>0.7702648475120385</c:v>
                </c:pt>
                <c:pt idx="3">
                  <c:v>1.4878587196467992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866-438A-B726-3816A9017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overlap val="-10"/>
        <c:axId val="128656896"/>
        <c:axId val="71065600"/>
      </c:barChart>
      <c:catAx>
        <c:axId val="128656896"/>
        <c:scaling>
          <c:orientation val="minMax"/>
        </c:scaling>
        <c:delete val="0"/>
        <c:axPos val="b"/>
        <c:numFmt formatCode="General" sourceLinked="0"/>
        <c:majorTickMark val="out"/>
        <c:minorTickMark val="cross"/>
        <c:tickLblPos val="low"/>
        <c:spPr>
          <a:ln>
            <a:solidFill>
              <a:schemeClr val="tx1">
                <a:tint val="75000"/>
                <a:shade val="95000"/>
                <a:satMod val="105000"/>
              </a:schemeClr>
            </a:solidFill>
          </a:ln>
        </c:spPr>
        <c:txPr>
          <a:bodyPr rot="0" vert="horz"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hu-HU"/>
          </a:p>
        </c:txPr>
        <c:crossAx val="71065600"/>
        <c:crosses val="autoZero"/>
        <c:auto val="0"/>
        <c:lblAlgn val="ctr"/>
        <c:lblOffset val="100"/>
        <c:tickMarkSkip val="1000"/>
        <c:noMultiLvlLbl val="0"/>
      </c:catAx>
      <c:valAx>
        <c:axId val="71065600"/>
        <c:scaling>
          <c:orientation val="minMax"/>
          <c:max val="1.8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65000"/>
                  </a:schemeClr>
                </a:solidFill>
              </a:defRPr>
            </a:pPr>
            <a:endParaRPr lang="hu-HU"/>
          </a:p>
        </c:txPr>
        <c:crossAx val="128656896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sz="1600"/>
              <a:t>Álláshoz jutók száma - PR25</a:t>
            </a:r>
            <a:r>
              <a:rPr lang="hu-HU" sz="1600" baseline="0"/>
              <a:t> (%)</a:t>
            </a:r>
          </a:p>
          <a:p>
            <a:pPr>
              <a:defRPr/>
            </a:pPr>
            <a:r>
              <a:rPr lang="hu-HU" sz="1600" baseline="0"/>
              <a:t>az indikátorcél  arányában</a:t>
            </a:r>
            <a:endParaRPr lang="en-US" sz="1600"/>
          </a:p>
        </c:rich>
      </c:tx>
      <c:layout>
        <c:manualLayout>
          <c:xMode val="edge"/>
          <c:yMode val="edge"/>
          <c:x val="0.19471850186413181"/>
          <c:y val="7.7782265139170456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Munka1!$E$14</c:f>
              <c:strCache>
                <c:ptCount val="1"/>
              </c:strCache>
            </c:strRef>
          </c:tx>
          <c:spPr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2FA-4477-8755-68AFFC251934}"/>
              </c:ext>
            </c:extLst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2-52FA-4477-8755-68AFFC251934}"/>
              </c:ext>
            </c:extLst>
          </c:dPt>
          <c:dLbls>
            <c:dLbl>
              <c:idx val="0"/>
              <c:layout>
                <c:manualLayout>
                  <c:x val="0"/>
                  <c:y val="0.1103448275862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2FA-4477-8755-68AFFC251934}"/>
                </c:ext>
              </c:extLst>
            </c:dLbl>
            <c:dLbl>
              <c:idx val="1"/>
              <c:layout>
                <c:manualLayout>
                  <c:x val="5.5555555555556061E-3"/>
                  <c:y val="0.1103448275862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2FA-4477-8755-68AFFC251934}"/>
                </c:ext>
              </c:extLst>
            </c:dLbl>
            <c:dLbl>
              <c:idx val="2"/>
              <c:layout>
                <c:manualLayout>
                  <c:x val="0"/>
                  <c:y val="0.119540229885057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2FA-4477-8755-68AFFC251934}"/>
                </c:ext>
              </c:extLst>
            </c:dLbl>
            <c:dLbl>
              <c:idx val="3"/>
              <c:layout>
                <c:manualLayout>
                  <c:x val="0"/>
                  <c:y val="0.114942528735632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2FA-4477-8755-68AFFC251934}"/>
                </c:ext>
              </c:extLst>
            </c:dLbl>
            <c:spPr>
              <a:solidFill>
                <a:sysClr val="window" lastClr="FFFFFF">
                  <a:alpha val="95000"/>
                </a:sys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Munka1!$B$17:$B$20</c:f>
              <c:strCache>
                <c:ptCount val="4"/>
                <c:pt idx="0">
                  <c:v>TOP 5.1.1</c:v>
                </c:pt>
                <c:pt idx="1">
                  <c:v>TOP 5.1.2</c:v>
                </c:pt>
                <c:pt idx="2">
                  <c:v>TOP 6.8.2</c:v>
                </c:pt>
                <c:pt idx="3">
                  <c:v>Dunaújváros</c:v>
                </c:pt>
              </c:strCache>
            </c:strRef>
          </c:cat>
          <c:val>
            <c:numRef>
              <c:f>Munka1!$E$17:$E$20</c:f>
              <c:numCache>
                <c:formatCode>0.0%</c:formatCode>
                <c:ptCount val="4"/>
                <c:pt idx="0">
                  <c:v>0.80484896661367245</c:v>
                </c:pt>
                <c:pt idx="1">
                  <c:v>0.81232366550050783</c:v>
                </c:pt>
                <c:pt idx="2">
                  <c:v>0.85304543989687398</c:v>
                </c:pt>
                <c:pt idx="3">
                  <c:v>1.42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2FA-4477-8755-68AFFC251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overlap val="-10"/>
        <c:axId val="85340544"/>
        <c:axId val="85342080"/>
      </c:barChart>
      <c:catAx>
        <c:axId val="85340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tint val="75000"/>
                <a:shade val="95000"/>
                <a:satMod val="105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hu-HU"/>
          </a:p>
        </c:txPr>
        <c:crossAx val="85342080"/>
        <c:crosses val="autoZero"/>
        <c:auto val="1"/>
        <c:lblAlgn val="ctr"/>
        <c:lblOffset val="100"/>
        <c:noMultiLvlLbl val="0"/>
      </c:catAx>
      <c:valAx>
        <c:axId val="85342080"/>
        <c:scaling>
          <c:orientation val="minMax"/>
          <c:max val="1.6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hu-HU"/>
          </a:p>
        </c:txPr>
        <c:crossAx val="85340544"/>
        <c:crosses val="autoZero"/>
        <c:crossBetween val="between"/>
        <c:majorUnit val="0.5"/>
      </c:valAx>
      <c:spPr>
        <a:noFill/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u-HU" sz="1600" b="1" i="0" baseline="0" dirty="0">
                <a:effectLst/>
              </a:rPr>
              <a:t>Tartósan foglalkoztatottak - PR26 (%)</a:t>
            </a:r>
            <a:endParaRPr lang="hu-HU" sz="1600" dirty="0">
              <a:effectLst/>
            </a:endParaRPr>
          </a:p>
          <a:p>
            <a:pPr>
              <a:defRPr/>
            </a:pPr>
            <a:r>
              <a:rPr lang="hu-HU" sz="1600" b="1" i="0" baseline="0" dirty="0">
                <a:effectLst/>
              </a:rPr>
              <a:t>az indikátorcél  arányában</a:t>
            </a:r>
            <a:endParaRPr lang="hu-HU" sz="1600" dirty="0">
              <a:effectLst/>
            </a:endParaRP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16112806422766973"/>
          <c:y val="7.381776239907728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Munka1!$E$22</c:f>
              <c:strCache>
                <c:ptCount val="1"/>
              </c:strCache>
            </c:strRef>
          </c:tx>
          <c:spPr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589-4E4C-9EC2-7D9D6FDED404}"/>
              </c:ext>
            </c:extLst>
          </c:dPt>
          <c:dLbls>
            <c:dLbl>
              <c:idx val="0"/>
              <c:layout>
                <c:manualLayout>
                  <c:x val="0"/>
                  <c:y val="0.11111111111111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89-4E4C-9EC2-7D9D6FDED404}"/>
                </c:ext>
              </c:extLst>
            </c:dLbl>
            <c:dLbl>
              <c:idx val="1"/>
              <c:layout>
                <c:manualLayout>
                  <c:x val="0"/>
                  <c:y val="0.120370370370370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89-4E4C-9EC2-7D9D6FDED404}"/>
                </c:ext>
              </c:extLst>
            </c:dLbl>
            <c:dLbl>
              <c:idx val="2"/>
              <c:layout>
                <c:manualLayout>
                  <c:x val="0"/>
                  <c:y val="0.106481481481481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89-4E4C-9EC2-7D9D6FDED404}"/>
                </c:ext>
              </c:extLst>
            </c:dLbl>
            <c:spPr>
              <a:solidFill>
                <a:sysClr val="window" lastClr="FFFFFF">
                  <a:alpha val="96000"/>
                </a:sys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Munka1!$B$25:$B$28</c:f>
              <c:strCache>
                <c:ptCount val="4"/>
                <c:pt idx="0">
                  <c:v>TOP 5.1.1</c:v>
                </c:pt>
                <c:pt idx="1">
                  <c:v>TOP 5.1.2</c:v>
                </c:pt>
                <c:pt idx="2">
                  <c:v>TOP 6.8.2</c:v>
                </c:pt>
                <c:pt idx="3">
                  <c:v>Dunaújváros</c:v>
                </c:pt>
              </c:strCache>
            </c:strRef>
          </c:cat>
          <c:val>
            <c:numRef>
              <c:f>Munka1!$E$25:$E$28</c:f>
              <c:numCache>
                <c:formatCode>0.0%</c:formatCode>
                <c:ptCount val="4"/>
                <c:pt idx="0">
                  <c:v>0.6618381618381618</c:v>
                </c:pt>
                <c:pt idx="1">
                  <c:v>0.59511641113003977</c:v>
                </c:pt>
                <c:pt idx="2">
                  <c:v>0.57466063348416285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589-4E4C-9EC2-7D9D6FDED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10"/>
        <c:axId val="85387136"/>
        <c:axId val="85388672"/>
      </c:barChart>
      <c:catAx>
        <c:axId val="85387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>
                <a:tint val="75000"/>
                <a:shade val="95000"/>
                <a:satMod val="105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hu-HU"/>
          </a:p>
        </c:txPr>
        <c:crossAx val="85388672"/>
        <c:crosses val="autoZero"/>
        <c:auto val="1"/>
        <c:lblAlgn val="ctr"/>
        <c:lblOffset val="100"/>
        <c:noMultiLvlLbl val="0"/>
      </c:catAx>
      <c:valAx>
        <c:axId val="85388672"/>
        <c:scaling>
          <c:orientation val="minMax"/>
          <c:max val="1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</a:defRPr>
            </a:pPr>
            <a:endParaRPr lang="hu-HU"/>
          </a:p>
        </c:txPr>
        <c:crossAx val="85387136"/>
        <c:crosses val="autoZero"/>
        <c:crossBetween val="between"/>
        <c:majorUnit val="0.25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bg1"/>
            </a:solidFill>
          </c:spPr>
          <c:invertIfNegative val="0"/>
          <c:cat>
            <c:strRef>
              <c:f>Munka1!$B$4:$B$25</c:f>
              <c:strCache>
                <c:ptCount val="22"/>
                <c:pt idx="0">
                  <c:v>Zalaegerszeg</c:v>
                </c:pt>
                <c:pt idx="1">
                  <c:v>Veszprém</c:v>
                </c:pt>
                <c:pt idx="2">
                  <c:v>Tatabánya</c:v>
                </c:pt>
                <c:pt idx="3">
                  <c:v>Szombathely</c:v>
                </c:pt>
                <c:pt idx="4">
                  <c:v>Szolnok</c:v>
                </c:pt>
                <c:pt idx="5">
                  <c:v>Szekszárd</c:v>
                </c:pt>
                <c:pt idx="6">
                  <c:v>Székesfehérvár</c:v>
                </c:pt>
                <c:pt idx="7">
                  <c:v>Szeged</c:v>
                </c:pt>
                <c:pt idx="8">
                  <c:v>Sopron</c:v>
                </c:pt>
                <c:pt idx="9">
                  <c:v>Salgótarján</c:v>
                </c:pt>
                <c:pt idx="10">
                  <c:v>Pécs</c:v>
                </c:pt>
                <c:pt idx="11">
                  <c:v>Nyíregyháza</c:v>
                </c:pt>
                <c:pt idx="12">
                  <c:v>Nagykanizsa</c:v>
                </c:pt>
                <c:pt idx="13">
                  <c:v>Miskolc</c:v>
                </c:pt>
                <c:pt idx="14">
                  <c:v>Kecskemét</c:v>
                </c:pt>
                <c:pt idx="15">
                  <c:v>Kaposvár</c:v>
                </c:pt>
                <c:pt idx="16">
                  <c:v>Hódmezővásárhely</c:v>
                </c:pt>
                <c:pt idx="17">
                  <c:v>Győr</c:v>
                </c:pt>
                <c:pt idx="18">
                  <c:v>Eger</c:v>
                </c:pt>
                <c:pt idx="19">
                  <c:v>Dunaújváros</c:v>
                </c:pt>
                <c:pt idx="20">
                  <c:v>Békéscsaba</c:v>
                </c:pt>
                <c:pt idx="21">
                  <c:v>MJV átlag</c:v>
                </c:pt>
              </c:strCache>
            </c:strRef>
          </c:cat>
          <c:val>
            <c:numRef>
              <c:f>Munka1!$E$4:$E$25</c:f>
              <c:numCache>
                <c:formatCode>_-* #,##0\ _F_t_-;\-* #,##0\ _F_t_-;_-* "-"??\ _F_t_-;_-@_-</c:formatCode>
                <c:ptCount val="22"/>
                <c:pt idx="0">
                  <c:v>174</c:v>
                </c:pt>
                <c:pt idx="1">
                  <c:v>199</c:v>
                </c:pt>
                <c:pt idx="2">
                  <c:v>179</c:v>
                </c:pt>
                <c:pt idx="3">
                  <c:v>189</c:v>
                </c:pt>
                <c:pt idx="4">
                  <c:v>168</c:v>
                </c:pt>
                <c:pt idx="5">
                  <c:v>264</c:v>
                </c:pt>
                <c:pt idx="6">
                  <c:v>181</c:v>
                </c:pt>
                <c:pt idx="7">
                  <c:v>203</c:v>
                </c:pt>
                <c:pt idx="8">
                  <c:v>265</c:v>
                </c:pt>
                <c:pt idx="9">
                  <c:v>266</c:v>
                </c:pt>
                <c:pt idx="10">
                  <c:v>175</c:v>
                </c:pt>
                <c:pt idx="11">
                  <c:v>277</c:v>
                </c:pt>
                <c:pt idx="12">
                  <c:v>175</c:v>
                </c:pt>
                <c:pt idx="13">
                  <c:v>255</c:v>
                </c:pt>
                <c:pt idx="14">
                  <c:v>263</c:v>
                </c:pt>
                <c:pt idx="15">
                  <c:v>273</c:v>
                </c:pt>
                <c:pt idx="16">
                  <c:v>175</c:v>
                </c:pt>
                <c:pt idx="17">
                  <c:v>178</c:v>
                </c:pt>
                <c:pt idx="18">
                  <c:v>175</c:v>
                </c:pt>
                <c:pt idx="19">
                  <c:v>168</c:v>
                </c:pt>
                <c:pt idx="20">
                  <c:v>227</c:v>
                </c:pt>
                <c:pt idx="21">
                  <c:v>210.9047619047619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98-4ED3-A39B-E3F1C389E798}"/>
            </c:ext>
          </c:extLst>
        </c:ser>
        <c:ser>
          <c:idx val="1"/>
          <c:order val="1"/>
          <c:spPr>
            <a:solidFill>
              <a:srgbClr val="8BC7B4"/>
            </a:solidFill>
          </c:spPr>
          <c:invertIfNegative val="0"/>
          <c:dPt>
            <c:idx val="21"/>
            <c:invertIfNegative val="0"/>
            <c:bubble3D val="0"/>
            <c:spPr>
              <a:solidFill>
                <a:srgbClr val="FBCBA3"/>
              </a:solidFill>
            </c:spPr>
            <c:extLst>
              <c:ext xmlns:c16="http://schemas.microsoft.com/office/drawing/2014/chart" uri="{C3380CC4-5D6E-409C-BE32-E72D297353CC}">
                <c16:uniqueId val="{00000002-3498-4ED3-A39B-E3F1C389E798}"/>
              </c:ext>
            </c:extLst>
          </c:dPt>
          <c:cat>
            <c:strRef>
              <c:f>Munka1!$B$4:$B$25</c:f>
              <c:strCache>
                <c:ptCount val="22"/>
                <c:pt idx="0">
                  <c:v>Zalaegerszeg</c:v>
                </c:pt>
                <c:pt idx="1">
                  <c:v>Veszprém</c:v>
                </c:pt>
                <c:pt idx="2">
                  <c:v>Tatabánya</c:v>
                </c:pt>
                <c:pt idx="3">
                  <c:v>Szombathely</c:v>
                </c:pt>
                <c:pt idx="4">
                  <c:v>Szolnok</c:v>
                </c:pt>
                <c:pt idx="5">
                  <c:v>Szekszárd</c:v>
                </c:pt>
                <c:pt idx="6">
                  <c:v>Székesfehérvár</c:v>
                </c:pt>
                <c:pt idx="7">
                  <c:v>Szeged</c:v>
                </c:pt>
                <c:pt idx="8">
                  <c:v>Sopron</c:v>
                </c:pt>
                <c:pt idx="9">
                  <c:v>Salgótarján</c:v>
                </c:pt>
                <c:pt idx="10">
                  <c:v>Pécs</c:v>
                </c:pt>
                <c:pt idx="11">
                  <c:v>Nyíregyháza</c:v>
                </c:pt>
                <c:pt idx="12">
                  <c:v>Nagykanizsa</c:v>
                </c:pt>
                <c:pt idx="13">
                  <c:v>Miskolc</c:v>
                </c:pt>
                <c:pt idx="14">
                  <c:v>Kecskemét</c:v>
                </c:pt>
                <c:pt idx="15">
                  <c:v>Kaposvár</c:v>
                </c:pt>
                <c:pt idx="16">
                  <c:v>Hódmezővásárhely</c:v>
                </c:pt>
                <c:pt idx="17">
                  <c:v>Győr</c:v>
                </c:pt>
                <c:pt idx="18">
                  <c:v>Eger</c:v>
                </c:pt>
                <c:pt idx="19">
                  <c:v>Dunaújváros</c:v>
                </c:pt>
                <c:pt idx="20">
                  <c:v>Békéscsaba</c:v>
                </c:pt>
                <c:pt idx="21">
                  <c:v>MJV átlag</c:v>
                </c:pt>
              </c:strCache>
            </c:strRef>
          </c:cat>
          <c:val>
            <c:numRef>
              <c:f>Munka1!$F$4:$F$25</c:f>
              <c:numCache>
                <c:formatCode>_-* #,##0\ _F_t_-;\-* #,##0\ _F_t_-;_-* "-"??\ _F_t_-;_-@_-</c:formatCode>
                <c:ptCount val="22"/>
                <c:pt idx="0">
                  <c:v>1286</c:v>
                </c:pt>
                <c:pt idx="1">
                  <c:v>1443</c:v>
                </c:pt>
                <c:pt idx="2">
                  <c:v>1920</c:v>
                </c:pt>
                <c:pt idx="3">
                  <c:v>1545</c:v>
                </c:pt>
                <c:pt idx="4">
                  <c:v>1474</c:v>
                </c:pt>
                <c:pt idx="5">
                  <c:v>1805</c:v>
                </c:pt>
                <c:pt idx="6">
                  <c:v>853</c:v>
                </c:pt>
                <c:pt idx="7">
                  <c:v>1988</c:v>
                </c:pt>
                <c:pt idx="8">
                  <c:v>1377</c:v>
                </c:pt>
                <c:pt idx="9">
                  <c:v>1605</c:v>
                </c:pt>
                <c:pt idx="10">
                  <c:v>1924</c:v>
                </c:pt>
                <c:pt idx="11">
                  <c:v>1822</c:v>
                </c:pt>
                <c:pt idx="12">
                  <c:v>1467</c:v>
                </c:pt>
                <c:pt idx="13">
                  <c:v>1752</c:v>
                </c:pt>
                <c:pt idx="14">
                  <c:v>1563</c:v>
                </c:pt>
                <c:pt idx="15">
                  <c:v>1734</c:v>
                </c:pt>
                <c:pt idx="16">
                  <c:v>1826</c:v>
                </c:pt>
                <c:pt idx="17">
                  <c:v>1921</c:v>
                </c:pt>
                <c:pt idx="18">
                  <c:v>1832</c:v>
                </c:pt>
                <c:pt idx="19">
                  <c:v>1658</c:v>
                </c:pt>
                <c:pt idx="20">
                  <c:v>1638</c:v>
                </c:pt>
                <c:pt idx="21">
                  <c:v>1639.6666666666667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98-4ED3-A39B-E3F1C389E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"/>
        <c:overlap val="100"/>
        <c:axId val="115311744"/>
        <c:axId val="115313664"/>
      </c:barChart>
      <c:catAx>
        <c:axId val="11531174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15313664"/>
        <c:crossesAt val="0"/>
        <c:auto val="1"/>
        <c:lblAlgn val="ctr"/>
        <c:lblOffset val="100"/>
        <c:noMultiLvlLbl val="0"/>
      </c:catAx>
      <c:valAx>
        <c:axId val="115313664"/>
        <c:scaling>
          <c:orientation val="minMax"/>
          <c:max val="2190"/>
          <c:min val="0"/>
        </c:scaling>
        <c:delete val="0"/>
        <c:axPos val="b"/>
        <c:majorGridlines/>
        <c:numFmt formatCode="_-* #,##0\ _F_t_-;\-* #,##0\ _F_t_-;_-* &quot;-&quot;??\ _F_t_-;_-@_-" sourceLinked="0"/>
        <c:majorTickMark val="none"/>
        <c:minorTickMark val="none"/>
        <c:tickLblPos val="nextTo"/>
        <c:spPr>
          <a:ln>
            <a:noFill/>
          </a:ln>
        </c:spPr>
        <c:crossAx val="115311744"/>
        <c:crosses val="autoZero"/>
        <c:crossBetween val="between"/>
        <c:majorUnit val="365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0.11892</cdr:x>
      <cdr:y>0.95405</cdr:y>
    </cdr:from>
    <cdr:to>
      <cdr:x>1</cdr:x>
      <cdr:y>1</cdr:y>
    </cdr:to>
    <cdr:sp macro="" textlink="">
      <cdr:nvSpPr>
        <cdr:cNvPr id="2" name="Szövegdoboz 3"/>
        <cdr:cNvSpPr txBox="1"/>
      </cdr:nvSpPr>
      <cdr:spPr>
        <a:xfrm xmlns:a="http://schemas.openxmlformats.org/drawingml/2006/main">
          <a:off x="1014264" y="5112087"/>
          <a:ext cx="7514694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hu-HU" sz="1000" dirty="0"/>
            <a:t>		       2017	    	2018	             	         2019	        	  2020		          2021		   2022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9" cy="496887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1098" y="2"/>
            <a:ext cx="2944959" cy="496887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35055990-C5B7-415C-8213-1E872676D999}" type="datetimeFigureOut">
              <a:rPr lang="hu-HU" smtClean="0"/>
              <a:pPr/>
              <a:t>2019. 12. 02.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4959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1098" y="9428165"/>
            <a:ext cx="2944959" cy="496887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0574B21E-7CAC-4FE5-AD24-2970C55439E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93165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8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8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ED42699D-E29E-46D3-9449-8E1A0D2391A9}" type="datetimeFigureOut">
              <a:rPr lang="hu-HU" smtClean="0"/>
              <a:pPr/>
              <a:t>2019. 12. 02.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6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8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8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8A7E3A78-C37F-457D-BAA7-EF535DA1CF3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4314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>
                <a:solidFill>
                  <a:prstClr val="black"/>
                </a:solidFill>
              </a:rPr>
              <a:pPr/>
              <a:t>1</a:t>
            </a:fld>
            <a:endParaRPr lang="hu-H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32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2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9024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3402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4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83402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02177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9024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7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34548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7E3A78-C37F-457D-BAA7-EF535DA1CF38}" type="slidenum">
              <a:rPr lang="hu-HU" smtClean="0"/>
              <a:pPr/>
              <a:t>8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77887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84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6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Click to edit Master text styles</a:t>
            </a:r>
          </a:p>
          <a:p>
            <a:pPr lvl="1"/>
            <a:r>
              <a:rPr lang="hu-HU" dirty="0"/>
              <a:t>Second level</a:t>
            </a:r>
          </a:p>
          <a:p>
            <a:pPr lvl="2"/>
            <a:r>
              <a:rPr lang="hu-HU" dirty="0"/>
              <a:t>Third level</a:t>
            </a:r>
          </a:p>
          <a:p>
            <a:pPr lvl="3"/>
            <a:r>
              <a:rPr lang="hu-HU" dirty="0"/>
              <a:t>Fourth level</a:t>
            </a:r>
          </a:p>
          <a:p>
            <a:pPr lvl="4"/>
            <a:r>
              <a:rPr lang="hu-HU" dirty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280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55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 dirty="0" err="1">
                <a:solidFill>
                  <a:srgbClr val="FFFFFF"/>
                </a:solidFill>
                <a:latin typeface="Arial"/>
                <a:cs typeface="Arial"/>
              </a:rPr>
              <a:t>Click</a:t>
            </a:r>
            <a:r>
              <a:rPr lang="hu-HU" sz="2400" b="1" cap="all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hu-HU" sz="2400" b="1" cap="all" dirty="0" err="1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lang="hu-HU" sz="2400" b="1" cap="all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hu-HU" sz="2400" b="1" cap="all" dirty="0" err="1">
                <a:solidFill>
                  <a:srgbClr val="FFFFFF"/>
                </a:solidFill>
                <a:latin typeface="Arial"/>
                <a:cs typeface="Arial"/>
              </a:rPr>
              <a:t>edit</a:t>
            </a:r>
            <a:r>
              <a:rPr lang="hu-HU" sz="2400" b="1" cap="all" dirty="0">
                <a:solidFill>
                  <a:srgbClr val="FFFFFF"/>
                </a:solidFill>
                <a:latin typeface="Arial"/>
                <a:cs typeface="Arial"/>
              </a:rPr>
              <a:t> Master </a:t>
            </a:r>
            <a:r>
              <a:rPr lang="hu-HU" sz="2400" b="1" cap="all" dirty="0" err="1">
                <a:solidFill>
                  <a:srgbClr val="FFFFFF"/>
                </a:solidFill>
                <a:latin typeface="Arial"/>
                <a:cs typeface="Arial"/>
              </a:rPr>
              <a:t>title</a:t>
            </a:r>
            <a:r>
              <a:rPr lang="hu-HU" sz="2400" b="1" cap="all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hu-HU" sz="2400" b="1" cap="all" dirty="0" err="1">
                <a:solidFill>
                  <a:srgbClr val="FFFFFF"/>
                </a:solidFill>
                <a:latin typeface="Arial"/>
                <a:cs typeface="Arial"/>
              </a:rPr>
              <a:t>style</a:t>
            </a:r>
            <a:endParaRPr lang="en-US" sz="2400" b="1" cap="all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4812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Click to edit Master text styles</a:t>
            </a:r>
          </a:p>
          <a:p>
            <a:pPr lvl="1"/>
            <a:r>
              <a:rPr lang="hu-HU" dirty="0"/>
              <a:t>Second level</a:t>
            </a:r>
          </a:p>
          <a:p>
            <a:pPr lvl="2"/>
            <a:r>
              <a:rPr lang="hu-HU" dirty="0"/>
              <a:t>Third level</a:t>
            </a:r>
          </a:p>
          <a:p>
            <a:pPr lvl="3"/>
            <a:r>
              <a:rPr lang="hu-HU" dirty="0"/>
              <a:t>Fourth level</a:t>
            </a:r>
          </a:p>
          <a:p>
            <a:pPr lvl="4"/>
            <a:r>
              <a:rPr lang="hu-HU" dirty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536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/>
              <a:pPr/>
              <a:t>12/2/2019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400" b="1" i="0" u="none" strike="noStrike" kern="1200" cap="all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Click to edit Master title style</a:t>
            </a:r>
            <a:endParaRPr kumimoji="0" lang="en-US" sz="2400" b="1" i="0" u="none" strike="noStrike" kern="1200" cap="all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3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232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298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896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5279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4927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3304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4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515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48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2117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0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618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ezentacio_2020_borito_bg_M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15" y="0"/>
            <a:ext cx="9142569" cy="6857999"/>
          </a:xfrm>
          <a:prstGeom prst="rect">
            <a:avLst/>
          </a:prstGeom>
        </p:spPr>
      </p:pic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049737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572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Click to edit Master text styles</a:t>
            </a:r>
          </a:p>
          <a:p>
            <a:pPr lvl="1"/>
            <a:r>
              <a:rPr lang="hu-HU" dirty="0"/>
              <a:t>Second level</a:t>
            </a:r>
          </a:p>
          <a:p>
            <a:pPr lvl="2"/>
            <a:r>
              <a:rPr lang="hu-HU" dirty="0"/>
              <a:t>Third level</a:t>
            </a:r>
          </a:p>
          <a:p>
            <a:pPr lvl="3"/>
            <a:r>
              <a:rPr lang="hu-HU" dirty="0"/>
              <a:t>Fourth level</a:t>
            </a:r>
          </a:p>
          <a:p>
            <a:pPr lvl="4"/>
            <a:r>
              <a:rPr lang="hu-HU" dirty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334000" y="1600200"/>
            <a:ext cx="33528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246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r>
              <a:rPr lang="hu-HU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95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5240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4142871-7357-434F-A8F3-CECC6D136A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02C4939-F161-2245-8138-B1FA9F0D34C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200" y="3810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hu-HU" sz="2400" b="1" cap="all">
                <a:solidFill>
                  <a:srgbClr val="FFFFFF"/>
                </a:solidFill>
                <a:latin typeface="Arial"/>
                <a:cs typeface="Arial"/>
              </a:rPr>
              <a:t>Click to edit Master title style</a:t>
            </a:r>
            <a:endParaRPr lang="en-US" sz="2400" b="1" cap="all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61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9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38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8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05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3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28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0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885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5" r:id="rId12"/>
    <p:sldLayoutId id="2147483686" r:id="rId13"/>
    <p:sldLayoutId id="2147483687" r:id="rId14"/>
    <p:sldLayoutId id="2147483700" r:id="rId15"/>
    <p:sldLayoutId id="2147483701" r:id="rId16"/>
    <p:sldLayoutId id="2147483656" r:id="rId17"/>
    <p:sldLayoutId id="2147483657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49448-F6D5-4A0E-BA3B-A979310BDC26}" type="datetimeFigureOut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2019. 12. 02.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E392F-423A-4B2F-819A-04E49CF4C524}" type="slidenum">
              <a:rPr lang="hu-H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8" descr="prezentacio_2020_beliv_bg_ME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15" y="0"/>
            <a:ext cx="9142569" cy="68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898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48570"/>
            <a:ext cx="548005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églalap 1"/>
          <p:cNvSpPr/>
          <p:nvPr/>
        </p:nvSpPr>
        <p:spPr>
          <a:xfrm>
            <a:off x="1907704" y="3140968"/>
            <a:ext cx="1951658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prstClr val="white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3404914"/>
            <a:ext cx="5480050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4"/>
          <p:cNvSpPr>
            <a:spLocks noGrp="1"/>
          </p:cNvSpPr>
          <p:nvPr>
            <p:ph type="title"/>
          </p:nvPr>
        </p:nvSpPr>
        <p:spPr>
          <a:xfrm>
            <a:off x="4495800" y="908720"/>
            <a:ext cx="4419600" cy="3168352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hu-HU" sz="2500" dirty="0">
                <a:solidFill>
                  <a:prstClr val="white"/>
                </a:solidFill>
              </a:rPr>
            </a:br>
            <a:r>
              <a:rPr lang="hu-HU" sz="2500" dirty="0">
                <a:solidFill>
                  <a:prstClr val="white"/>
                </a:solidFill>
                <a:latin typeface="+mn-lt"/>
              </a:rPr>
              <a:t>paktumok célegyenesben –</a:t>
            </a:r>
            <a:br>
              <a:rPr lang="hu-HU" sz="2500" dirty="0">
                <a:solidFill>
                  <a:prstClr val="white"/>
                </a:solidFill>
                <a:latin typeface="+mn-lt"/>
              </a:rPr>
            </a:br>
            <a:r>
              <a:rPr lang="hu-HU" sz="2300" cap="small" dirty="0">
                <a:solidFill>
                  <a:prstClr val="white"/>
                </a:solidFill>
                <a:latin typeface="+mn-lt"/>
              </a:rPr>
              <a:t>foglalkoztatási megállapodások szakmai előrehaladása </a:t>
            </a:r>
            <a:endParaRPr lang="en-US" sz="2300" cap="small" dirty="0">
              <a:latin typeface="+mn-lt"/>
            </a:endParaRP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4572000" y="4509120"/>
            <a:ext cx="4343400" cy="151216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hu-HU" sz="1400" b="1" dirty="0">
                <a:latin typeface="Arial" pitchFamily="34" charset="0"/>
                <a:cs typeface="Arial" pitchFamily="34" charset="0"/>
              </a:rPr>
              <a:t>Göndör Péter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hu-HU" sz="1400" cap="small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u-HU" sz="1400" cap="small" dirty="0"/>
              <a:t>programvégrehajtási főosztály</a:t>
            </a:r>
            <a:endParaRPr lang="en-US" sz="1400" cap="small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u-HU" sz="1400" cap="small" dirty="0"/>
              <a:t>regionális fejlesztési programokért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u-HU" sz="1400" cap="small" dirty="0"/>
              <a:t>felelős helyettes</a:t>
            </a:r>
            <a:r>
              <a:rPr lang="hu-HU" sz="1400" cap="small" dirty="0">
                <a:latin typeface="+mn-lt"/>
              </a:rPr>
              <a:t> </a:t>
            </a:r>
            <a:r>
              <a:rPr lang="hu-HU" sz="1400" cap="small" dirty="0"/>
              <a:t>államtitkárság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hu-HU" sz="14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hu-HU" sz="1400" cap="small" dirty="0">
                <a:latin typeface="+mn-lt"/>
              </a:rPr>
              <a:t>2019. december 3.</a:t>
            </a:r>
          </a:p>
        </p:txBody>
      </p:sp>
    </p:spTree>
    <p:extLst>
      <p:ext uri="{BB962C8B-B14F-4D97-AF65-F5344CB8AC3E}">
        <p14:creationId xmlns:p14="http://schemas.microsoft.com/office/powerpoint/2010/main" val="2604109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2102061"/>
            <a:ext cx="4176464" cy="1872208"/>
          </a:xfrm>
        </p:spPr>
        <p:txBody>
          <a:bodyPr>
            <a:normAutofit fontScale="90000"/>
          </a:bodyPr>
          <a:lstStyle/>
          <a:p>
            <a:b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hu-H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KÖSZÖNÖM A FIGYELMET!</a:t>
            </a:r>
            <a:br>
              <a:rPr lang="hu-HU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</a:br>
            <a:br>
              <a:rPr lang="hu-HU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</a:br>
            <a:endParaRPr lang="en-US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1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9168" y="116632"/>
            <a:ext cx="8229600" cy="994122"/>
          </a:xfrm>
        </p:spPr>
        <p:txBody>
          <a:bodyPr>
            <a:noAutofit/>
          </a:bodyPr>
          <a:lstStyle/>
          <a:p>
            <a:pPr lvl="1" algn="ctr"/>
            <a:r>
              <a:rPr lang="hu-HU" sz="2400" b="1" kern="1200" dirty="0">
                <a:solidFill>
                  <a:prstClr val="white"/>
                </a:solidFill>
                <a:latin typeface="+mn-lt"/>
                <a:ea typeface="+mj-ea"/>
                <a:cs typeface="Arial"/>
              </a:rPr>
              <a:t>A TOP fejlesztési irányai - forrásfelosztás</a:t>
            </a:r>
          </a:p>
        </p:txBody>
      </p:sp>
      <p:graphicFrame>
        <p:nvGraphicFramePr>
          <p:cNvPr id="7" name="Tartalom helye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77912400"/>
              </p:ext>
            </p:extLst>
          </p:nvPr>
        </p:nvGraphicFramePr>
        <p:xfrm>
          <a:off x="0" y="1268760"/>
          <a:ext cx="9144000" cy="5589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Kör 5"/>
          <p:cNvSpPr/>
          <p:nvPr/>
        </p:nvSpPr>
        <p:spPr>
          <a:xfrm rot="1501604">
            <a:off x="1813386" y="2646232"/>
            <a:ext cx="867757" cy="901337"/>
          </a:xfrm>
          <a:custGeom>
            <a:avLst/>
            <a:gdLst>
              <a:gd name="connsiteX0" fmla="*/ 885437 w 3336859"/>
              <a:gd name="connsiteY0" fmla="*/ 3098182 h 3290618"/>
              <a:gd name="connsiteX1" fmla="*/ 640722 w 3336859"/>
              <a:gd name="connsiteY1" fmla="*/ 2941430 h 3290618"/>
              <a:gd name="connsiteX2" fmla="*/ 1668430 w 3336859"/>
              <a:gd name="connsiteY2" fmla="*/ 1645309 h 3290618"/>
              <a:gd name="connsiteX3" fmla="*/ 885437 w 3336859"/>
              <a:gd name="connsiteY3" fmla="*/ 3098182 h 3290618"/>
              <a:gd name="connsiteX0" fmla="*/ 244715 w 1427563"/>
              <a:gd name="connsiteY0" fmla="*/ 1617130 h 1617130"/>
              <a:gd name="connsiteX1" fmla="*/ 0 w 1427563"/>
              <a:gd name="connsiteY1" fmla="*/ 1460378 h 1617130"/>
              <a:gd name="connsiteX2" fmla="*/ 1427563 w 1427563"/>
              <a:gd name="connsiteY2" fmla="*/ 0 h 1617130"/>
              <a:gd name="connsiteX3" fmla="*/ 244715 w 1427563"/>
              <a:gd name="connsiteY3" fmla="*/ 1617130 h 1617130"/>
              <a:gd name="connsiteX0" fmla="*/ 380977 w 1563825"/>
              <a:gd name="connsiteY0" fmla="*/ 1617130 h 1617130"/>
              <a:gd name="connsiteX1" fmla="*/ 0 w 1563825"/>
              <a:gd name="connsiteY1" fmla="*/ 1456719 h 1617130"/>
              <a:gd name="connsiteX2" fmla="*/ 1563825 w 1563825"/>
              <a:gd name="connsiteY2" fmla="*/ 0 h 1617130"/>
              <a:gd name="connsiteX3" fmla="*/ 380977 w 1563825"/>
              <a:gd name="connsiteY3" fmla="*/ 1617130 h 1617130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563825"/>
              <a:gd name="connsiteY0" fmla="*/ 1597207 h 1597207"/>
              <a:gd name="connsiteX1" fmla="*/ 0 w 1563825"/>
              <a:gd name="connsiteY1" fmla="*/ 1456719 h 1597207"/>
              <a:gd name="connsiteX2" fmla="*/ 1563825 w 1563825"/>
              <a:gd name="connsiteY2" fmla="*/ 0 h 1597207"/>
              <a:gd name="connsiteX3" fmla="*/ 231517 w 1563825"/>
              <a:gd name="connsiteY3" fmla="*/ 1597207 h 1597207"/>
              <a:gd name="connsiteX0" fmla="*/ 231517 w 1465298"/>
              <a:gd name="connsiteY0" fmla="*/ 1673147 h 1673147"/>
              <a:gd name="connsiteX1" fmla="*/ 0 w 1465298"/>
              <a:gd name="connsiteY1" fmla="*/ 1532659 h 1673147"/>
              <a:gd name="connsiteX2" fmla="*/ 1465298 w 1465298"/>
              <a:gd name="connsiteY2" fmla="*/ 0 h 1673147"/>
              <a:gd name="connsiteX3" fmla="*/ 231517 w 1465298"/>
              <a:gd name="connsiteY3" fmla="*/ 1673147 h 1673147"/>
              <a:gd name="connsiteX0" fmla="*/ 283083 w 1516864"/>
              <a:gd name="connsiteY0" fmla="*/ 1673147 h 1673147"/>
              <a:gd name="connsiteX1" fmla="*/ 0 w 1516864"/>
              <a:gd name="connsiteY1" fmla="*/ 1485254 h 1673147"/>
              <a:gd name="connsiteX2" fmla="*/ 1516864 w 1516864"/>
              <a:gd name="connsiteY2" fmla="*/ 0 h 1673147"/>
              <a:gd name="connsiteX3" fmla="*/ 283083 w 1516864"/>
              <a:gd name="connsiteY3" fmla="*/ 1673147 h 1673147"/>
              <a:gd name="connsiteX0" fmla="*/ 166370 w 1516864"/>
              <a:gd name="connsiteY0" fmla="*/ 1576265 h 1576265"/>
              <a:gd name="connsiteX1" fmla="*/ 0 w 1516864"/>
              <a:gd name="connsiteY1" fmla="*/ 1485254 h 1576265"/>
              <a:gd name="connsiteX2" fmla="*/ 1516864 w 1516864"/>
              <a:gd name="connsiteY2" fmla="*/ 0 h 1576265"/>
              <a:gd name="connsiteX3" fmla="*/ 166370 w 1516864"/>
              <a:gd name="connsiteY3" fmla="*/ 1576265 h 1576265"/>
              <a:gd name="connsiteX0" fmla="*/ 228294 w 1578788"/>
              <a:gd name="connsiteY0" fmla="*/ 1576265 h 1576265"/>
              <a:gd name="connsiteX1" fmla="*/ 0 w 1578788"/>
              <a:gd name="connsiteY1" fmla="*/ 1442683 h 1576265"/>
              <a:gd name="connsiteX2" fmla="*/ 1578788 w 1578788"/>
              <a:gd name="connsiteY2" fmla="*/ 0 h 1576265"/>
              <a:gd name="connsiteX3" fmla="*/ 228294 w 1578788"/>
              <a:gd name="connsiteY3" fmla="*/ 1576265 h 1576265"/>
              <a:gd name="connsiteX0" fmla="*/ 263972 w 1614466"/>
              <a:gd name="connsiteY0" fmla="*/ 1576265 h 1576265"/>
              <a:gd name="connsiteX1" fmla="*/ 0 w 1614466"/>
              <a:gd name="connsiteY1" fmla="*/ 1438316 h 1576265"/>
              <a:gd name="connsiteX2" fmla="*/ 1614466 w 1614466"/>
              <a:gd name="connsiteY2" fmla="*/ 0 h 1576265"/>
              <a:gd name="connsiteX3" fmla="*/ 263972 w 1614466"/>
              <a:gd name="connsiteY3" fmla="*/ 1576265 h 1576265"/>
              <a:gd name="connsiteX0" fmla="*/ 485898 w 1836392"/>
              <a:gd name="connsiteY0" fmla="*/ 1576265 h 1576265"/>
              <a:gd name="connsiteX1" fmla="*/ 0 w 1836392"/>
              <a:gd name="connsiteY1" fmla="*/ 1197136 h 1576265"/>
              <a:gd name="connsiteX2" fmla="*/ 1836392 w 1836392"/>
              <a:gd name="connsiteY2" fmla="*/ 0 h 1576265"/>
              <a:gd name="connsiteX3" fmla="*/ 485898 w 1836392"/>
              <a:gd name="connsiteY3" fmla="*/ 1576265 h 1576265"/>
              <a:gd name="connsiteX0" fmla="*/ 420054 w 1770548"/>
              <a:gd name="connsiteY0" fmla="*/ 1576265 h 1576265"/>
              <a:gd name="connsiteX1" fmla="*/ 0 w 1770548"/>
              <a:gd name="connsiteY1" fmla="*/ 1284129 h 1576265"/>
              <a:gd name="connsiteX2" fmla="*/ 1770548 w 1770548"/>
              <a:gd name="connsiteY2" fmla="*/ 0 h 1576265"/>
              <a:gd name="connsiteX3" fmla="*/ 420054 w 1770548"/>
              <a:gd name="connsiteY3" fmla="*/ 1576265 h 1576265"/>
              <a:gd name="connsiteX0" fmla="*/ 420054 w 1770548"/>
              <a:gd name="connsiteY0" fmla="*/ 1576265 h 1576265"/>
              <a:gd name="connsiteX1" fmla="*/ 0 w 1770548"/>
              <a:gd name="connsiteY1" fmla="*/ 1284129 h 1576265"/>
              <a:gd name="connsiteX2" fmla="*/ 1770548 w 1770548"/>
              <a:gd name="connsiteY2" fmla="*/ 0 h 1576265"/>
              <a:gd name="connsiteX3" fmla="*/ 420054 w 1770548"/>
              <a:gd name="connsiteY3" fmla="*/ 1576265 h 1576265"/>
              <a:gd name="connsiteX0" fmla="*/ 420054 w 1770548"/>
              <a:gd name="connsiteY0" fmla="*/ 1576265 h 1576265"/>
              <a:gd name="connsiteX1" fmla="*/ 0 w 1770548"/>
              <a:gd name="connsiteY1" fmla="*/ 1284129 h 1576265"/>
              <a:gd name="connsiteX2" fmla="*/ 1770548 w 1770548"/>
              <a:gd name="connsiteY2" fmla="*/ 0 h 1576265"/>
              <a:gd name="connsiteX3" fmla="*/ 420054 w 1770548"/>
              <a:gd name="connsiteY3" fmla="*/ 1576265 h 1576265"/>
              <a:gd name="connsiteX0" fmla="*/ 420054 w 1770548"/>
              <a:gd name="connsiteY0" fmla="*/ 1576264 h 1576264"/>
              <a:gd name="connsiteX1" fmla="*/ 0 w 1770548"/>
              <a:gd name="connsiteY1" fmla="*/ 1284128 h 1576264"/>
              <a:gd name="connsiteX2" fmla="*/ 1770548 w 1770548"/>
              <a:gd name="connsiteY2" fmla="*/ 0 h 1576264"/>
              <a:gd name="connsiteX3" fmla="*/ 420054 w 1770548"/>
              <a:gd name="connsiteY3" fmla="*/ 1576264 h 1576264"/>
              <a:gd name="connsiteX0" fmla="*/ 420054 w 1770548"/>
              <a:gd name="connsiteY0" fmla="*/ 1576264 h 1576264"/>
              <a:gd name="connsiteX1" fmla="*/ 0 w 1770548"/>
              <a:gd name="connsiteY1" fmla="*/ 1284128 h 1576264"/>
              <a:gd name="connsiteX2" fmla="*/ 1770548 w 1770548"/>
              <a:gd name="connsiteY2" fmla="*/ 0 h 1576264"/>
              <a:gd name="connsiteX3" fmla="*/ 420054 w 1770548"/>
              <a:gd name="connsiteY3" fmla="*/ 1576264 h 1576264"/>
              <a:gd name="connsiteX0" fmla="*/ 420054 w 1770548"/>
              <a:gd name="connsiteY0" fmla="*/ 1576264 h 1576264"/>
              <a:gd name="connsiteX1" fmla="*/ 0 w 1770548"/>
              <a:gd name="connsiteY1" fmla="*/ 1284128 h 1576264"/>
              <a:gd name="connsiteX2" fmla="*/ 1770548 w 1770548"/>
              <a:gd name="connsiteY2" fmla="*/ 0 h 1576264"/>
              <a:gd name="connsiteX3" fmla="*/ 420054 w 1770548"/>
              <a:gd name="connsiteY3" fmla="*/ 1576264 h 1576264"/>
              <a:gd name="connsiteX0" fmla="*/ 420054 w 1770548"/>
              <a:gd name="connsiteY0" fmla="*/ 1576264 h 1576264"/>
              <a:gd name="connsiteX1" fmla="*/ 0 w 1770548"/>
              <a:gd name="connsiteY1" fmla="*/ 1284128 h 1576264"/>
              <a:gd name="connsiteX2" fmla="*/ 1770548 w 1770548"/>
              <a:gd name="connsiteY2" fmla="*/ 0 h 1576264"/>
              <a:gd name="connsiteX3" fmla="*/ 420054 w 1770548"/>
              <a:gd name="connsiteY3" fmla="*/ 1576264 h 1576264"/>
              <a:gd name="connsiteX0" fmla="*/ 420054 w 1770548"/>
              <a:gd name="connsiteY0" fmla="*/ 1576264 h 1576264"/>
              <a:gd name="connsiteX1" fmla="*/ 0 w 1770548"/>
              <a:gd name="connsiteY1" fmla="*/ 1284128 h 1576264"/>
              <a:gd name="connsiteX2" fmla="*/ 1770548 w 1770548"/>
              <a:gd name="connsiteY2" fmla="*/ 0 h 1576264"/>
              <a:gd name="connsiteX3" fmla="*/ 420054 w 1770548"/>
              <a:gd name="connsiteY3" fmla="*/ 1576264 h 1576264"/>
              <a:gd name="connsiteX0" fmla="*/ 6047 w 1356541"/>
              <a:gd name="connsiteY0" fmla="*/ 2517145 h 2517145"/>
              <a:gd name="connsiteX1" fmla="*/ 641172 w 1356541"/>
              <a:gd name="connsiteY1" fmla="*/ 0 h 2517145"/>
              <a:gd name="connsiteX2" fmla="*/ 1356541 w 1356541"/>
              <a:gd name="connsiteY2" fmla="*/ 940881 h 2517145"/>
              <a:gd name="connsiteX3" fmla="*/ 6047 w 1356541"/>
              <a:gd name="connsiteY3" fmla="*/ 2517145 h 2517145"/>
              <a:gd name="connsiteX0" fmla="*/ 13746 w 852756"/>
              <a:gd name="connsiteY0" fmla="*/ 155799 h 1096290"/>
              <a:gd name="connsiteX1" fmla="*/ 137387 w 852756"/>
              <a:gd name="connsiteY1" fmla="*/ 55532 h 1096290"/>
              <a:gd name="connsiteX2" fmla="*/ 852756 w 852756"/>
              <a:gd name="connsiteY2" fmla="*/ 996413 h 1096290"/>
              <a:gd name="connsiteX3" fmla="*/ 13746 w 852756"/>
              <a:gd name="connsiteY3" fmla="*/ 155799 h 1096290"/>
              <a:gd name="connsiteX0" fmla="*/ 13746 w 852756"/>
              <a:gd name="connsiteY0" fmla="*/ 155799 h 1096290"/>
              <a:gd name="connsiteX1" fmla="*/ 137387 w 852756"/>
              <a:gd name="connsiteY1" fmla="*/ 55532 h 1096290"/>
              <a:gd name="connsiteX2" fmla="*/ 852756 w 852756"/>
              <a:gd name="connsiteY2" fmla="*/ 996413 h 1096290"/>
              <a:gd name="connsiteX3" fmla="*/ 13746 w 852756"/>
              <a:gd name="connsiteY3" fmla="*/ 155799 h 1096290"/>
              <a:gd name="connsiteX0" fmla="*/ 13746 w 852756"/>
              <a:gd name="connsiteY0" fmla="*/ 100267 h 1118331"/>
              <a:gd name="connsiteX1" fmla="*/ 137387 w 852756"/>
              <a:gd name="connsiteY1" fmla="*/ 0 h 1118331"/>
              <a:gd name="connsiteX2" fmla="*/ 852756 w 852756"/>
              <a:gd name="connsiteY2" fmla="*/ 940881 h 1118331"/>
              <a:gd name="connsiteX3" fmla="*/ 13746 w 852756"/>
              <a:gd name="connsiteY3" fmla="*/ 100267 h 1118331"/>
              <a:gd name="connsiteX0" fmla="*/ 0 w 839010"/>
              <a:gd name="connsiteY0" fmla="*/ 100267 h 1118331"/>
              <a:gd name="connsiteX1" fmla="*/ 123641 w 839010"/>
              <a:gd name="connsiteY1" fmla="*/ 0 h 1118331"/>
              <a:gd name="connsiteX2" fmla="*/ 839010 w 839010"/>
              <a:gd name="connsiteY2" fmla="*/ 940881 h 1118331"/>
              <a:gd name="connsiteX3" fmla="*/ 0 w 839010"/>
              <a:gd name="connsiteY3" fmla="*/ 100267 h 1118331"/>
              <a:gd name="connsiteX0" fmla="*/ 0 w 839011"/>
              <a:gd name="connsiteY0" fmla="*/ 100267 h 1118331"/>
              <a:gd name="connsiteX1" fmla="*/ 123641 w 839011"/>
              <a:gd name="connsiteY1" fmla="*/ 0 h 1118331"/>
              <a:gd name="connsiteX2" fmla="*/ 839011 w 839011"/>
              <a:gd name="connsiteY2" fmla="*/ 940881 h 1118331"/>
              <a:gd name="connsiteX3" fmla="*/ 0 w 839011"/>
              <a:gd name="connsiteY3" fmla="*/ 100267 h 1118331"/>
              <a:gd name="connsiteX0" fmla="*/ 0 w 839011"/>
              <a:gd name="connsiteY0" fmla="*/ 100267 h 940881"/>
              <a:gd name="connsiteX1" fmla="*/ 123641 w 839011"/>
              <a:gd name="connsiteY1" fmla="*/ 0 h 940881"/>
              <a:gd name="connsiteX2" fmla="*/ 839011 w 839011"/>
              <a:gd name="connsiteY2" fmla="*/ 940881 h 940881"/>
              <a:gd name="connsiteX3" fmla="*/ 0 w 839011"/>
              <a:gd name="connsiteY3" fmla="*/ 100267 h 940881"/>
              <a:gd name="connsiteX0" fmla="*/ 0 w 839011"/>
              <a:gd name="connsiteY0" fmla="*/ 100267 h 940881"/>
              <a:gd name="connsiteX1" fmla="*/ 123641 w 839011"/>
              <a:gd name="connsiteY1" fmla="*/ 0 h 940881"/>
              <a:gd name="connsiteX2" fmla="*/ 839011 w 839011"/>
              <a:gd name="connsiteY2" fmla="*/ 940881 h 940881"/>
              <a:gd name="connsiteX3" fmla="*/ 0 w 839011"/>
              <a:gd name="connsiteY3" fmla="*/ 100267 h 940881"/>
              <a:gd name="connsiteX0" fmla="*/ 0 w 839011"/>
              <a:gd name="connsiteY0" fmla="*/ 100267 h 940881"/>
              <a:gd name="connsiteX1" fmla="*/ 123641 w 839011"/>
              <a:gd name="connsiteY1" fmla="*/ 0 h 940881"/>
              <a:gd name="connsiteX2" fmla="*/ 839011 w 839011"/>
              <a:gd name="connsiteY2" fmla="*/ 940881 h 940881"/>
              <a:gd name="connsiteX3" fmla="*/ 0 w 839011"/>
              <a:gd name="connsiteY3" fmla="*/ 100267 h 940881"/>
              <a:gd name="connsiteX0" fmla="*/ 0 w 839011"/>
              <a:gd name="connsiteY0" fmla="*/ 109701 h 950315"/>
              <a:gd name="connsiteX1" fmla="*/ 156534 w 839011"/>
              <a:gd name="connsiteY1" fmla="*/ 0 h 950315"/>
              <a:gd name="connsiteX2" fmla="*/ 839011 w 839011"/>
              <a:gd name="connsiteY2" fmla="*/ 950315 h 950315"/>
              <a:gd name="connsiteX3" fmla="*/ 0 w 839011"/>
              <a:gd name="connsiteY3" fmla="*/ 109701 h 950315"/>
              <a:gd name="connsiteX0" fmla="*/ 0 w 798998"/>
              <a:gd name="connsiteY0" fmla="*/ 84086 h 950315"/>
              <a:gd name="connsiteX1" fmla="*/ 116521 w 798998"/>
              <a:gd name="connsiteY1" fmla="*/ 0 h 950315"/>
              <a:gd name="connsiteX2" fmla="*/ 798998 w 798998"/>
              <a:gd name="connsiteY2" fmla="*/ 950315 h 950315"/>
              <a:gd name="connsiteX3" fmla="*/ 0 w 798998"/>
              <a:gd name="connsiteY3" fmla="*/ 84086 h 950315"/>
              <a:gd name="connsiteX0" fmla="*/ 0 w 846359"/>
              <a:gd name="connsiteY0" fmla="*/ 102603 h 950315"/>
              <a:gd name="connsiteX1" fmla="*/ 163882 w 846359"/>
              <a:gd name="connsiteY1" fmla="*/ 0 h 950315"/>
              <a:gd name="connsiteX2" fmla="*/ 846359 w 846359"/>
              <a:gd name="connsiteY2" fmla="*/ 950315 h 950315"/>
              <a:gd name="connsiteX3" fmla="*/ 0 w 846359"/>
              <a:gd name="connsiteY3" fmla="*/ 102603 h 950315"/>
              <a:gd name="connsiteX0" fmla="*/ 0 w 846359"/>
              <a:gd name="connsiteY0" fmla="*/ 102603 h 950315"/>
              <a:gd name="connsiteX1" fmla="*/ 163882 w 846359"/>
              <a:gd name="connsiteY1" fmla="*/ 0 h 950315"/>
              <a:gd name="connsiteX2" fmla="*/ 846359 w 846359"/>
              <a:gd name="connsiteY2" fmla="*/ 950315 h 950315"/>
              <a:gd name="connsiteX3" fmla="*/ 0 w 846359"/>
              <a:gd name="connsiteY3" fmla="*/ 102603 h 950315"/>
              <a:gd name="connsiteX0" fmla="*/ 0 w 846359"/>
              <a:gd name="connsiteY0" fmla="*/ 102603 h 950315"/>
              <a:gd name="connsiteX1" fmla="*/ 163882 w 846359"/>
              <a:gd name="connsiteY1" fmla="*/ 0 h 950315"/>
              <a:gd name="connsiteX2" fmla="*/ 846359 w 846359"/>
              <a:gd name="connsiteY2" fmla="*/ 950315 h 950315"/>
              <a:gd name="connsiteX3" fmla="*/ 0 w 846359"/>
              <a:gd name="connsiteY3" fmla="*/ 102603 h 950315"/>
              <a:gd name="connsiteX0" fmla="*/ 0 w 846359"/>
              <a:gd name="connsiteY0" fmla="*/ 102603 h 950315"/>
              <a:gd name="connsiteX1" fmla="*/ 163882 w 846359"/>
              <a:gd name="connsiteY1" fmla="*/ 0 h 950315"/>
              <a:gd name="connsiteX2" fmla="*/ 846359 w 846359"/>
              <a:gd name="connsiteY2" fmla="*/ 950315 h 950315"/>
              <a:gd name="connsiteX3" fmla="*/ 0 w 846359"/>
              <a:gd name="connsiteY3" fmla="*/ 102603 h 950315"/>
              <a:gd name="connsiteX0" fmla="*/ 0 w 846359"/>
              <a:gd name="connsiteY0" fmla="*/ 79548 h 927260"/>
              <a:gd name="connsiteX1" fmla="*/ 124773 w 846359"/>
              <a:gd name="connsiteY1" fmla="*/ 0 h 927260"/>
              <a:gd name="connsiteX2" fmla="*/ 846359 w 846359"/>
              <a:gd name="connsiteY2" fmla="*/ 927260 h 927260"/>
              <a:gd name="connsiteX3" fmla="*/ 0 w 846359"/>
              <a:gd name="connsiteY3" fmla="*/ 79548 h 927260"/>
              <a:gd name="connsiteX0" fmla="*/ 0 w 846359"/>
              <a:gd name="connsiteY0" fmla="*/ 64876 h 912588"/>
              <a:gd name="connsiteX1" fmla="*/ 94254 w 846359"/>
              <a:gd name="connsiteY1" fmla="*/ 0 h 912588"/>
              <a:gd name="connsiteX2" fmla="*/ 846359 w 846359"/>
              <a:gd name="connsiteY2" fmla="*/ 912588 h 912588"/>
              <a:gd name="connsiteX3" fmla="*/ 0 w 846359"/>
              <a:gd name="connsiteY3" fmla="*/ 64876 h 912588"/>
              <a:gd name="connsiteX0" fmla="*/ 0 w 852350"/>
              <a:gd name="connsiteY0" fmla="*/ 69883 h 912588"/>
              <a:gd name="connsiteX1" fmla="*/ 100245 w 852350"/>
              <a:gd name="connsiteY1" fmla="*/ 0 h 912588"/>
              <a:gd name="connsiteX2" fmla="*/ 852350 w 852350"/>
              <a:gd name="connsiteY2" fmla="*/ 912588 h 912588"/>
              <a:gd name="connsiteX3" fmla="*/ 0 w 852350"/>
              <a:gd name="connsiteY3" fmla="*/ 69883 h 912588"/>
              <a:gd name="connsiteX0" fmla="*/ 0 w 852350"/>
              <a:gd name="connsiteY0" fmla="*/ 68253 h 910958"/>
              <a:gd name="connsiteX1" fmla="*/ 96854 w 852350"/>
              <a:gd name="connsiteY1" fmla="*/ 0 h 910958"/>
              <a:gd name="connsiteX2" fmla="*/ 852350 w 852350"/>
              <a:gd name="connsiteY2" fmla="*/ 910958 h 910958"/>
              <a:gd name="connsiteX3" fmla="*/ 0 w 852350"/>
              <a:gd name="connsiteY3" fmla="*/ 68253 h 910958"/>
              <a:gd name="connsiteX0" fmla="*/ 0 w 852350"/>
              <a:gd name="connsiteY0" fmla="*/ 68253 h 910958"/>
              <a:gd name="connsiteX1" fmla="*/ 96854 w 852350"/>
              <a:gd name="connsiteY1" fmla="*/ 0 h 910958"/>
              <a:gd name="connsiteX2" fmla="*/ 852350 w 852350"/>
              <a:gd name="connsiteY2" fmla="*/ 910958 h 910958"/>
              <a:gd name="connsiteX3" fmla="*/ 0 w 852350"/>
              <a:gd name="connsiteY3" fmla="*/ 68253 h 910958"/>
              <a:gd name="connsiteX0" fmla="*/ 0 w 852350"/>
              <a:gd name="connsiteY0" fmla="*/ 68253 h 910958"/>
              <a:gd name="connsiteX1" fmla="*/ 96855 w 852350"/>
              <a:gd name="connsiteY1" fmla="*/ 0 h 910958"/>
              <a:gd name="connsiteX2" fmla="*/ 852350 w 852350"/>
              <a:gd name="connsiteY2" fmla="*/ 910958 h 910958"/>
              <a:gd name="connsiteX3" fmla="*/ 0 w 852350"/>
              <a:gd name="connsiteY3" fmla="*/ 68253 h 910958"/>
              <a:gd name="connsiteX0" fmla="*/ 0 w 852350"/>
              <a:gd name="connsiteY0" fmla="*/ 79665 h 922370"/>
              <a:gd name="connsiteX1" fmla="*/ 120592 w 852350"/>
              <a:gd name="connsiteY1" fmla="*/ 0 h 922370"/>
              <a:gd name="connsiteX2" fmla="*/ 852350 w 852350"/>
              <a:gd name="connsiteY2" fmla="*/ 922370 h 922370"/>
              <a:gd name="connsiteX3" fmla="*/ 0 w 852350"/>
              <a:gd name="connsiteY3" fmla="*/ 79665 h 922370"/>
              <a:gd name="connsiteX0" fmla="*/ 0 w 852350"/>
              <a:gd name="connsiteY0" fmla="*/ 79665 h 922370"/>
              <a:gd name="connsiteX1" fmla="*/ 120592 w 852350"/>
              <a:gd name="connsiteY1" fmla="*/ 0 h 922370"/>
              <a:gd name="connsiteX2" fmla="*/ 852350 w 852350"/>
              <a:gd name="connsiteY2" fmla="*/ 922370 h 922370"/>
              <a:gd name="connsiteX3" fmla="*/ 0 w 852350"/>
              <a:gd name="connsiteY3" fmla="*/ 79665 h 922370"/>
              <a:gd name="connsiteX0" fmla="*/ 0 w 852350"/>
              <a:gd name="connsiteY0" fmla="*/ 68953 h 911658"/>
              <a:gd name="connsiteX1" fmla="*/ 102733 w 852350"/>
              <a:gd name="connsiteY1" fmla="*/ 0 h 911658"/>
              <a:gd name="connsiteX2" fmla="*/ 852350 w 852350"/>
              <a:gd name="connsiteY2" fmla="*/ 911658 h 911658"/>
              <a:gd name="connsiteX3" fmla="*/ 0 w 852350"/>
              <a:gd name="connsiteY3" fmla="*/ 68953 h 911658"/>
              <a:gd name="connsiteX0" fmla="*/ 0 w 852350"/>
              <a:gd name="connsiteY0" fmla="*/ 68953 h 911658"/>
              <a:gd name="connsiteX1" fmla="*/ 102733 w 852350"/>
              <a:gd name="connsiteY1" fmla="*/ 0 h 911658"/>
              <a:gd name="connsiteX2" fmla="*/ 852350 w 852350"/>
              <a:gd name="connsiteY2" fmla="*/ 911658 h 911658"/>
              <a:gd name="connsiteX3" fmla="*/ 0 w 852350"/>
              <a:gd name="connsiteY3" fmla="*/ 68953 h 911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2350" h="911658">
                <a:moveTo>
                  <a:pt x="0" y="68953"/>
                </a:moveTo>
                <a:cubicBezTo>
                  <a:pt x="48105" y="35378"/>
                  <a:pt x="48639" y="40212"/>
                  <a:pt x="102733" y="0"/>
                </a:cubicBezTo>
                <a:lnTo>
                  <a:pt x="852350" y="911658"/>
                </a:lnTo>
                <a:cubicBezTo>
                  <a:pt x="202243" y="250304"/>
                  <a:pt x="469810" y="530904"/>
                  <a:pt x="0" y="68953"/>
                </a:cubicBezTo>
                <a:close/>
              </a:path>
            </a:pathLst>
          </a:custGeom>
          <a:pattFill prst="wdDnDiag">
            <a:fgClr>
              <a:schemeClr val="bg1"/>
            </a:fgClr>
            <a:bgClr>
              <a:schemeClr val="accent6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8" name="Kör 7"/>
          <p:cNvSpPr/>
          <p:nvPr/>
        </p:nvSpPr>
        <p:spPr>
          <a:xfrm rot="562609">
            <a:off x="595926" y="3535412"/>
            <a:ext cx="1742454" cy="1510047"/>
          </a:xfrm>
          <a:custGeom>
            <a:avLst/>
            <a:gdLst>
              <a:gd name="connsiteX0" fmla="*/ 1019873 w 3336859"/>
              <a:gd name="connsiteY0" fmla="*/ 3161222 h 3290618"/>
              <a:gd name="connsiteX1" fmla="*/ 524407 w 3336859"/>
              <a:gd name="connsiteY1" fmla="*/ 2842922 h 3290618"/>
              <a:gd name="connsiteX2" fmla="*/ 1668430 w 3336859"/>
              <a:gd name="connsiteY2" fmla="*/ 1645309 h 3290618"/>
              <a:gd name="connsiteX3" fmla="*/ 1019873 w 3336859"/>
              <a:gd name="connsiteY3" fmla="*/ 3161222 h 3290618"/>
              <a:gd name="connsiteX0" fmla="*/ 495466 w 1502482"/>
              <a:gd name="connsiteY0" fmla="*/ 1636892 h 1636892"/>
              <a:gd name="connsiteX1" fmla="*/ 0 w 1502482"/>
              <a:gd name="connsiteY1" fmla="*/ 1318592 h 1636892"/>
              <a:gd name="connsiteX2" fmla="*/ 1502482 w 1502482"/>
              <a:gd name="connsiteY2" fmla="*/ 0 h 1636892"/>
              <a:gd name="connsiteX3" fmla="*/ 495466 w 1502482"/>
              <a:gd name="connsiteY3" fmla="*/ 1636892 h 1636892"/>
              <a:gd name="connsiteX0" fmla="*/ 637966 w 1644982"/>
              <a:gd name="connsiteY0" fmla="*/ 1636892 h 1636892"/>
              <a:gd name="connsiteX1" fmla="*/ 0 w 1644982"/>
              <a:gd name="connsiteY1" fmla="*/ 1110427 h 1636892"/>
              <a:gd name="connsiteX2" fmla="*/ 1644982 w 1644982"/>
              <a:gd name="connsiteY2" fmla="*/ 0 h 1636892"/>
              <a:gd name="connsiteX3" fmla="*/ 637966 w 1644982"/>
              <a:gd name="connsiteY3" fmla="*/ 1636892 h 1636892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55278 w 1697195"/>
              <a:gd name="connsiteY0" fmla="*/ 1519084 h 1519084"/>
              <a:gd name="connsiteX1" fmla="*/ 0 w 1697195"/>
              <a:gd name="connsiteY1" fmla="*/ 1121624 h 1519084"/>
              <a:gd name="connsiteX2" fmla="*/ 1697195 w 1697195"/>
              <a:gd name="connsiteY2" fmla="*/ 0 h 1519084"/>
              <a:gd name="connsiteX3" fmla="*/ 655278 w 1697195"/>
              <a:gd name="connsiteY3" fmla="*/ 1519084 h 1519084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703"/>
              <a:gd name="connsiteX1" fmla="*/ 0 w 1697195"/>
              <a:gd name="connsiteY1" fmla="*/ 1121624 h 1457703"/>
              <a:gd name="connsiteX2" fmla="*/ 1697195 w 1697195"/>
              <a:gd name="connsiteY2" fmla="*/ 0 h 1457703"/>
              <a:gd name="connsiteX3" fmla="*/ 652864 w 1697195"/>
              <a:gd name="connsiteY3" fmla="*/ 1457697 h 1457703"/>
              <a:gd name="connsiteX0" fmla="*/ 652864 w 1709335"/>
              <a:gd name="connsiteY0" fmla="*/ 1477722 h 1477728"/>
              <a:gd name="connsiteX1" fmla="*/ 0 w 1709335"/>
              <a:gd name="connsiteY1" fmla="*/ 1141649 h 1477728"/>
              <a:gd name="connsiteX2" fmla="*/ 1709335 w 1709335"/>
              <a:gd name="connsiteY2" fmla="*/ 0 h 1477728"/>
              <a:gd name="connsiteX3" fmla="*/ 652864 w 1709335"/>
              <a:gd name="connsiteY3" fmla="*/ 1477722 h 1477728"/>
              <a:gd name="connsiteX0" fmla="*/ 652864 w 1709335"/>
              <a:gd name="connsiteY0" fmla="*/ 1477722 h 1477727"/>
              <a:gd name="connsiteX1" fmla="*/ 0 w 1709335"/>
              <a:gd name="connsiteY1" fmla="*/ 1141649 h 1477727"/>
              <a:gd name="connsiteX2" fmla="*/ 1709335 w 1709335"/>
              <a:gd name="connsiteY2" fmla="*/ 0 h 1477727"/>
              <a:gd name="connsiteX3" fmla="*/ 652864 w 1709335"/>
              <a:gd name="connsiteY3" fmla="*/ 1477722 h 1477727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8830 w 1742454"/>
              <a:gd name="connsiteY0" fmla="*/ 1484780 h 1484785"/>
              <a:gd name="connsiteX1" fmla="*/ 0 w 1742454"/>
              <a:gd name="connsiteY1" fmla="*/ 1159346 h 1484785"/>
              <a:gd name="connsiteX2" fmla="*/ 1742454 w 1742454"/>
              <a:gd name="connsiteY2" fmla="*/ 0 h 1484785"/>
              <a:gd name="connsiteX3" fmla="*/ 658830 w 1742454"/>
              <a:gd name="connsiteY3" fmla="*/ 1484780 h 1484785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798157 w 1742454"/>
              <a:gd name="connsiteY0" fmla="*/ 1510042 h 1510047"/>
              <a:gd name="connsiteX1" fmla="*/ 0 w 1742454"/>
              <a:gd name="connsiteY1" fmla="*/ 1159346 h 1510047"/>
              <a:gd name="connsiteX2" fmla="*/ 1742454 w 1742454"/>
              <a:gd name="connsiteY2" fmla="*/ 0 h 1510047"/>
              <a:gd name="connsiteX3" fmla="*/ 798157 w 1742454"/>
              <a:gd name="connsiteY3" fmla="*/ 1510042 h 1510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454" h="1510047">
                <a:moveTo>
                  <a:pt x="798157" y="1510042"/>
                </a:moveTo>
                <a:cubicBezTo>
                  <a:pt x="618205" y="1452676"/>
                  <a:pt x="326526" y="1397521"/>
                  <a:pt x="0" y="1159346"/>
                </a:cubicBezTo>
                <a:lnTo>
                  <a:pt x="1742454" y="0"/>
                </a:lnTo>
                <a:cubicBezTo>
                  <a:pt x="1524062" y="304865"/>
                  <a:pt x="804798" y="1513031"/>
                  <a:pt x="798157" y="1510042"/>
                </a:cubicBezTo>
                <a:close/>
              </a:path>
            </a:pathLst>
          </a:custGeom>
          <a:pattFill prst="wdDnDiag">
            <a:fgClr>
              <a:schemeClr val="bg1"/>
            </a:fgClr>
            <a:bgClr>
              <a:schemeClr val="accent3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4" name="Kör 7">
            <a:extLst>
              <a:ext uri="{FF2B5EF4-FFF2-40B4-BE49-F238E27FC236}">
                <a16:creationId xmlns:a16="http://schemas.microsoft.com/office/drawing/2014/main" id="{E53BE380-64C8-4EAC-97AF-916A4E6ABB8E}"/>
              </a:ext>
            </a:extLst>
          </p:cNvPr>
          <p:cNvSpPr/>
          <p:nvPr/>
        </p:nvSpPr>
        <p:spPr>
          <a:xfrm rot="562609">
            <a:off x="310514" y="3506925"/>
            <a:ext cx="2058238" cy="1163106"/>
          </a:xfrm>
          <a:custGeom>
            <a:avLst/>
            <a:gdLst>
              <a:gd name="connsiteX0" fmla="*/ 1019873 w 3336859"/>
              <a:gd name="connsiteY0" fmla="*/ 3161222 h 3290618"/>
              <a:gd name="connsiteX1" fmla="*/ 524407 w 3336859"/>
              <a:gd name="connsiteY1" fmla="*/ 2842922 h 3290618"/>
              <a:gd name="connsiteX2" fmla="*/ 1668430 w 3336859"/>
              <a:gd name="connsiteY2" fmla="*/ 1645309 h 3290618"/>
              <a:gd name="connsiteX3" fmla="*/ 1019873 w 3336859"/>
              <a:gd name="connsiteY3" fmla="*/ 3161222 h 3290618"/>
              <a:gd name="connsiteX0" fmla="*/ 495466 w 1502482"/>
              <a:gd name="connsiteY0" fmla="*/ 1636892 h 1636892"/>
              <a:gd name="connsiteX1" fmla="*/ 0 w 1502482"/>
              <a:gd name="connsiteY1" fmla="*/ 1318592 h 1636892"/>
              <a:gd name="connsiteX2" fmla="*/ 1502482 w 1502482"/>
              <a:gd name="connsiteY2" fmla="*/ 0 h 1636892"/>
              <a:gd name="connsiteX3" fmla="*/ 495466 w 1502482"/>
              <a:gd name="connsiteY3" fmla="*/ 1636892 h 1636892"/>
              <a:gd name="connsiteX0" fmla="*/ 637966 w 1644982"/>
              <a:gd name="connsiteY0" fmla="*/ 1636892 h 1636892"/>
              <a:gd name="connsiteX1" fmla="*/ 0 w 1644982"/>
              <a:gd name="connsiteY1" fmla="*/ 1110427 h 1636892"/>
              <a:gd name="connsiteX2" fmla="*/ 1644982 w 1644982"/>
              <a:gd name="connsiteY2" fmla="*/ 0 h 1636892"/>
              <a:gd name="connsiteX3" fmla="*/ 637966 w 1644982"/>
              <a:gd name="connsiteY3" fmla="*/ 1636892 h 1636892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55278 w 1697195"/>
              <a:gd name="connsiteY0" fmla="*/ 1519084 h 1519084"/>
              <a:gd name="connsiteX1" fmla="*/ 0 w 1697195"/>
              <a:gd name="connsiteY1" fmla="*/ 1121624 h 1519084"/>
              <a:gd name="connsiteX2" fmla="*/ 1697195 w 1697195"/>
              <a:gd name="connsiteY2" fmla="*/ 0 h 1519084"/>
              <a:gd name="connsiteX3" fmla="*/ 655278 w 1697195"/>
              <a:gd name="connsiteY3" fmla="*/ 1519084 h 1519084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703"/>
              <a:gd name="connsiteX1" fmla="*/ 0 w 1697195"/>
              <a:gd name="connsiteY1" fmla="*/ 1121624 h 1457703"/>
              <a:gd name="connsiteX2" fmla="*/ 1697195 w 1697195"/>
              <a:gd name="connsiteY2" fmla="*/ 0 h 1457703"/>
              <a:gd name="connsiteX3" fmla="*/ 652864 w 1697195"/>
              <a:gd name="connsiteY3" fmla="*/ 1457697 h 1457703"/>
              <a:gd name="connsiteX0" fmla="*/ 652864 w 1709335"/>
              <a:gd name="connsiteY0" fmla="*/ 1477722 h 1477728"/>
              <a:gd name="connsiteX1" fmla="*/ 0 w 1709335"/>
              <a:gd name="connsiteY1" fmla="*/ 1141649 h 1477728"/>
              <a:gd name="connsiteX2" fmla="*/ 1709335 w 1709335"/>
              <a:gd name="connsiteY2" fmla="*/ 0 h 1477728"/>
              <a:gd name="connsiteX3" fmla="*/ 652864 w 1709335"/>
              <a:gd name="connsiteY3" fmla="*/ 1477722 h 1477728"/>
              <a:gd name="connsiteX0" fmla="*/ 652864 w 1709335"/>
              <a:gd name="connsiteY0" fmla="*/ 1477722 h 1477727"/>
              <a:gd name="connsiteX1" fmla="*/ 0 w 1709335"/>
              <a:gd name="connsiteY1" fmla="*/ 1141649 h 1477727"/>
              <a:gd name="connsiteX2" fmla="*/ 1709335 w 1709335"/>
              <a:gd name="connsiteY2" fmla="*/ 0 h 1477727"/>
              <a:gd name="connsiteX3" fmla="*/ 652864 w 1709335"/>
              <a:gd name="connsiteY3" fmla="*/ 1477722 h 1477727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8830 w 1742454"/>
              <a:gd name="connsiteY0" fmla="*/ 1484780 h 1484785"/>
              <a:gd name="connsiteX1" fmla="*/ 0 w 1742454"/>
              <a:gd name="connsiteY1" fmla="*/ 1159346 h 1484785"/>
              <a:gd name="connsiteX2" fmla="*/ 1742454 w 1742454"/>
              <a:gd name="connsiteY2" fmla="*/ 0 h 1484785"/>
              <a:gd name="connsiteX3" fmla="*/ 658830 w 1742454"/>
              <a:gd name="connsiteY3" fmla="*/ 1484780 h 1484785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798157 w 1742454"/>
              <a:gd name="connsiteY0" fmla="*/ 1510042 h 1510047"/>
              <a:gd name="connsiteX1" fmla="*/ 0 w 1742454"/>
              <a:gd name="connsiteY1" fmla="*/ 1159346 h 1510047"/>
              <a:gd name="connsiteX2" fmla="*/ 1742454 w 1742454"/>
              <a:gd name="connsiteY2" fmla="*/ 0 h 1510047"/>
              <a:gd name="connsiteX3" fmla="*/ 798157 w 1742454"/>
              <a:gd name="connsiteY3" fmla="*/ 1510042 h 1510047"/>
              <a:gd name="connsiteX0" fmla="*/ 798157 w 1566432"/>
              <a:gd name="connsiteY0" fmla="*/ 1640588 h 1640592"/>
              <a:gd name="connsiteX1" fmla="*/ 0 w 1566432"/>
              <a:gd name="connsiteY1" fmla="*/ 1289892 h 1640592"/>
              <a:gd name="connsiteX2" fmla="*/ 1566432 w 1566432"/>
              <a:gd name="connsiteY2" fmla="*/ 0 h 1640592"/>
              <a:gd name="connsiteX3" fmla="*/ 798157 w 1566432"/>
              <a:gd name="connsiteY3" fmla="*/ 1640588 h 1640592"/>
              <a:gd name="connsiteX0" fmla="*/ 1191859 w 1960134"/>
              <a:gd name="connsiteY0" fmla="*/ 1640588 h 1640592"/>
              <a:gd name="connsiteX1" fmla="*/ 0 w 1960134"/>
              <a:gd name="connsiteY1" fmla="*/ 963597 h 1640592"/>
              <a:gd name="connsiteX2" fmla="*/ 1960134 w 1960134"/>
              <a:gd name="connsiteY2" fmla="*/ 0 h 1640592"/>
              <a:gd name="connsiteX3" fmla="*/ 1191859 w 1960134"/>
              <a:gd name="connsiteY3" fmla="*/ 1640588 h 1640592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57745 w 2000760"/>
              <a:gd name="connsiteY0" fmla="*/ 1163099 h 1163106"/>
              <a:gd name="connsiteX1" fmla="*/ 0 w 2000760"/>
              <a:gd name="connsiteY1" fmla="*/ 904659 h 1163106"/>
              <a:gd name="connsiteX2" fmla="*/ 2000760 w 2000760"/>
              <a:gd name="connsiteY2" fmla="*/ 0 h 1163106"/>
              <a:gd name="connsiteX3" fmla="*/ 257745 w 2000760"/>
              <a:gd name="connsiteY3" fmla="*/ 1163099 h 1163106"/>
              <a:gd name="connsiteX0" fmla="*/ 315223 w 2058238"/>
              <a:gd name="connsiteY0" fmla="*/ 1163099 h 1163106"/>
              <a:gd name="connsiteX1" fmla="*/ 0 w 2058238"/>
              <a:gd name="connsiteY1" fmla="*/ 806026 h 1163106"/>
              <a:gd name="connsiteX2" fmla="*/ 2058238 w 2058238"/>
              <a:gd name="connsiteY2" fmla="*/ 0 h 1163106"/>
              <a:gd name="connsiteX3" fmla="*/ 315223 w 2058238"/>
              <a:gd name="connsiteY3" fmla="*/ 1163099 h 1163106"/>
              <a:gd name="connsiteX0" fmla="*/ 315223 w 2058238"/>
              <a:gd name="connsiteY0" fmla="*/ 1163099 h 1163106"/>
              <a:gd name="connsiteX1" fmla="*/ 0 w 2058238"/>
              <a:gd name="connsiteY1" fmla="*/ 806026 h 1163106"/>
              <a:gd name="connsiteX2" fmla="*/ 2058238 w 2058238"/>
              <a:gd name="connsiteY2" fmla="*/ 0 h 1163106"/>
              <a:gd name="connsiteX3" fmla="*/ 315223 w 2058238"/>
              <a:gd name="connsiteY3" fmla="*/ 1163099 h 1163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8238" h="1163106">
                <a:moveTo>
                  <a:pt x="315223" y="1163099"/>
                </a:moveTo>
                <a:cubicBezTo>
                  <a:pt x="232593" y="1087085"/>
                  <a:pt x="126387" y="985860"/>
                  <a:pt x="0" y="806026"/>
                </a:cubicBezTo>
                <a:lnTo>
                  <a:pt x="2058238" y="0"/>
                </a:lnTo>
                <a:cubicBezTo>
                  <a:pt x="1578434" y="311992"/>
                  <a:pt x="321864" y="1166088"/>
                  <a:pt x="315223" y="1163099"/>
                </a:cubicBezTo>
                <a:close/>
              </a:path>
            </a:pathLst>
          </a:custGeom>
          <a:pattFill prst="wdDnDiag">
            <a:fgClr>
              <a:schemeClr val="bg1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5" name="Kör 7">
            <a:extLst>
              <a:ext uri="{FF2B5EF4-FFF2-40B4-BE49-F238E27FC236}">
                <a16:creationId xmlns:a16="http://schemas.microsoft.com/office/drawing/2014/main" id="{82E968E3-FC21-4457-9593-5BD9B1CF3863}"/>
              </a:ext>
            </a:extLst>
          </p:cNvPr>
          <p:cNvSpPr/>
          <p:nvPr/>
        </p:nvSpPr>
        <p:spPr>
          <a:xfrm rot="562609">
            <a:off x="418859" y="3515811"/>
            <a:ext cx="1949166" cy="1163106"/>
          </a:xfrm>
          <a:custGeom>
            <a:avLst/>
            <a:gdLst>
              <a:gd name="connsiteX0" fmla="*/ 1019873 w 3336859"/>
              <a:gd name="connsiteY0" fmla="*/ 3161222 h 3290618"/>
              <a:gd name="connsiteX1" fmla="*/ 524407 w 3336859"/>
              <a:gd name="connsiteY1" fmla="*/ 2842922 h 3290618"/>
              <a:gd name="connsiteX2" fmla="*/ 1668430 w 3336859"/>
              <a:gd name="connsiteY2" fmla="*/ 1645309 h 3290618"/>
              <a:gd name="connsiteX3" fmla="*/ 1019873 w 3336859"/>
              <a:gd name="connsiteY3" fmla="*/ 3161222 h 3290618"/>
              <a:gd name="connsiteX0" fmla="*/ 495466 w 1502482"/>
              <a:gd name="connsiteY0" fmla="*/ 1636892 h 1636892"/>
              <a:gd name="connsiteX1" fmla="*/ 0 w 1502482"/>
              <a:gd name="connsiteY1" fmla="*/ 1318592 h 1636892"/>
              <a:gd name="connsiteX2" fmla="*/ 1502482 w 1502482"/>
              <a:gd name="connsiteY2" fmla="*/ 0 h 1636892"/>
              <a:gd name="connsiteX3" fmla="*/ 495466 w 1502482"/>
              <a:gd name="connsiteY3" fmla="*/ 1636892 h 1636892"/>
              <a:gd name="connsiteX0" fmla="*/ 637966 w 1644982"/>
              <a:gd name="connsiteY0" fmla="*/ 1636892 h 1636892"/>
              <a:gd name="connsiteX1" fmla="*/ 0 w 1644982"/>
              <a:gd name="connsiteY1" fmla="*/ 1110427 h 1636892"/>
              <a:gd name="connsiteX2" fmla="*/ 1644982 w 1644982"/>
              <a:gd name="connsiteY2" fmla="*/ 0 h 1636892"/>
              <a:gd name="connsiteX3" fmla="*/ 637966 w 1644982"/>
              <a:gd name="connsiteY3" fmla="*/ 1636892 h 1636892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55278 w 1697195"/>
              <a:gd name="connsiteY0" fmla="*/ 1519084 h 1519084"/>
              <a:gd name="connsiteX1" fmla="*/ 0 w 1697195"/>
              <a:gd name="connsiteY1" fmla="*/ 1121624 h 1519084"/>
              <a:gd name="connsiteX2" fmla="*/ 1697195 w 1697195"/>
              <a:gd name="connsiteY2" fmla="*/ 0 h 1519084"/>
              <a:gd name="connsiteX3" fmla="*/ 655278 w 1697195"/>
              <a:gd name="connsiteY3" fmla="*/ 1519084 h 1519084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703"/>
              <a:gd name="connsiteX1" fmla="*/ 0 w 1697195"/>
              <a:gd name="connsiteY1" fmla="*/ 1121624 h 1457703"/>
              <a:gd name="connsiteX2" fmla="*/ 1697195 w 1697195"/>
              <a:gd name="connsiteY2" fmla="*/ 0 h 1457703"/>
              <a:gd name="connsiteX3" fmla="*/ 652864 w 1697195"/>
              <a:gd name="connsiteY3" fmla="*/ 1457697 h 1457703"/>
              <a:gd name="connsiteX0" fmla="*/ 652864 w 1709335"/>
              <a:gd name="connsiteY0" fmla="*/ 1477722 h 1477728"/>
              <a:gd name="connsiteX1" fmla="*/ 0 w 1709335"/>
              <a:gd name="connsiteY1" fmla="*/ 1141649 h 1477728"/>
              <a:gd name="connsiteX2" fmla="*/ 1709335 w 1709335"/>
              <a:gd name="connsiteY2" fmla="*/ 0 h 1477728"/>
              <a:gd name="connsiteX3" fmla="*/ 652864 w 1709335"/>
              <a:gd name="connsiteY3" fmla="*/ 1477722 h 1477728"/>
              <a:gd name="connsiteX0" fmla="*/ 652864 w 1709335"/>
              <a:gd name="connsiteY0" fmla="*/ 1477722 h 1477727"/>
              <a:gd name="connsiteX1" fmla="*/ 0 w 1709335"/>
              <a:gd name="connsiteY1" fmla="*/ 1141649 h 1477727"/>
              <a:gd name="connsiteX2" fmla="*/ 1709335 w 1709335"/>
              <a:gd name="connsiteY2" fmla="*/ 0 h 1477727"/>
              <a:gd name="connsiteX3" fmla="*/ 652864 w 1709335"/>
              <a:gd name="connsiteY3" fmla="*/ 1477722 h 1477727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8830 w 1742454"/>
              <a:gd name="connsiteY0" fmla="*/ 1484780 h 1484785"/>
              <a:gd name="connsiteX1" fmla="*/ 0 w 1742454"/>
              <a:gd name="connsiteY1" fmla="*/ 1159346 h 1484785"/>
              <a:gd name="connsiteX2" fmla="*/ 1742454 w 1742454"/>
              <a:gd name="connsiteY2" fmla="*/ 0 h 1484785"/>
              <a:gd name="connsiteX3" fmla="*/ 658830 w 1742454"/>
              <a:gd name="connsiteY3" fmla="*/ 1484780 h 1484785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798157 w 1742454"/>
              <a:gd name="connsiteY0" fmla="*/ 1510042 h 1510047"/>
              <a:gd name="connsiteX1" fmla="*/ 0 w 1742454"/>
              <a:gd name="connsiteY1" fmla="*/ 1159346 h 1510047"/>
              <a:gd name="connsiteX2" fmla="*/ 1742454 w 1742454"/>
              <a:gd name="connsiteY2" fmla="*/ 0 h 1510047"/>
              <a:gd name="connsiteX3" fmla="*/ 798157 w 1742454"/>
              <a:gd name="connsiteY3" fmla="*/ 1510042 h 1510047"/>
              <a:gd name="connsiteX0" fmla="*/ 798157 w 1566432"/>
              <a:gd name="connsiteY0" fmla="*/ 1640588 h 1640592"/>
              <a:gd name="connsiteX1" fmla="*/ 0 w 1566432"/>
              <a:gd name="connsiteY1" fmla="*/ 1289892 h 1640592"/>
              <a:gd name="connsiteX2" fmla="*/ 1566432 w 1566432"/>
              <a:gd name="connsiteY2" fmla="*/ 0 h 1640592"/>
              <a:gd name="connsiteX3" fmla="*/ 798157 w 1566432"/>
              <a:gd name="connsiteY3" fmla="*/ 1640588 h 1640592"/>
              <a:gd name="connsiteX0" fmla="*/ 1191859 w 1960134"/>
              <a:gd name="connsiteY0" fmla="*/ 1640588 h 1640592"/>
              <a:gd name="connsiteX1" fmla="*/ 0 w 1960134"/>
              <a:gd name="connsiteY1" fmla="*/ 963597 h 1640592"/>
              <a:gd name="connsiteX2" fmla="*/ 1960134 w 1960134"/>
              <a:gd name="connsiteY2" fmla="*/ 0 h 1640592"/>
              <a:gd name="connsiteX3" fmla="*/ 1191859 w 1960134"/>
              <a:gd name="connsiteY3" fmla="*/ 1640588 h 1640592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17119 w 1960134"/>
              <a:gd name="connsiteY0" fmla="*/ 1163099 h 1163106"/>
              <a:gd name="connsiteX1" fmla="*/ 0 w 1960134"/>
              <a:gd name="connsiteY1" fmla="*/ 963597 h 1163106"/>
              <a:gd name="connsiteX2" fmla="*/ 1960134 w 1960134"/>
              <a:gd name="connsiteY2" fmla="*/ 0 h 1163106"/>
              <a:gd name="connsiteX3" fmla="*/ 217119 w 1960134"/>
              <a:gd name="connsiteY3" fmla="*/ 1163099 h 1163106"/>
              <a:gd name="connsiteX0" fmla="*/ 257745 w 2000760"/>
              <a:gd name="connsiteY0" fmla="*/ 1163099 h 1163106"/>
              <a:gd name="connsiteX1" fmla="*/ 0 w 2000760"/>
              <a:gd name="connsiteY1" fmla="*/ 904659 h 1163106"/>
              <a:gd name="connsiteX2" fmla="*/ 2000760 w 2000760"/>
              <a:gd name="connsiteY2" fmla="*/ 0 h 1163106"/>
              <a:gd name="connsiteX3" fmla="*/ 257745 w 2000760"/>
              <a:gd name="connsiteY3" fmla="*/ 1163099 h 1163106"/>
              <a:gd name="connsiteX0" fmla="*/ 210842 w 1953857"/>
              <a:gd name="connsiteY0" fmla="*/ 1163099 h 1163106"/>
              <a:gd name="connsiteX1" fmla="*/ 0 w 1953857"/>
              <a:gd name="connsiteY1" fmla="*/ 954838 h 1163106"/>
              <a:gd name="connsiteX2" fmla="*/ 1953857 w 1953857"/>
              <a:gd name="connsiteY2" fmla="*/ 0 h 1163106"/>
              <a:gd name="connsiteX3" fmla="*/ 210842 w 1953857"/>
              <a:gd name="connsiteY3" fmla="*/ 1163099 h 1163106"/>
              <a:gd name="connsiteX0" fmla="*/ 195805 w 1938820"/>
              <a:gd name="connsiteY0" fmla="*/ 1163099 h 1163106"/>
              <a:gd name="connsiteX1" fmla="*/ 0 w 1938820"/>
              <a:gd name="connsiteY1" fmla="*/ 952355 h 1163106"/>
              <a:gd name="connsiteX2" fmla="*/ 1938820 w 1938820"/>
              <a:gd name="connsiteY2" fmla="*/ 0 h 1163106"/>
              <a:gd name="connsiteX3" fmla="*/ 195805 w 1938820"/>
              <a:gd name="connsiteY3" fmla="*/ 1163099 h 1163106"/>
              <a:gd name="connsiteX0" fmla="*/ 206151 w 1949166"/>
              <a:gd name="connsiteY0" fmla="*/ 1163099 h 1163106"/>
              <a:gd name="connsiteX1" fmla="*/ 0 w 1949166"/>
              <a:gd name="connsiteY1" fmla="*/ 959856 h 1163106"/>
              <a:gd name="connsiteX2" fmla="*/ 1949166 w 1949166"/>
              <a:gd name="connsiteY2" fmla="*/ 0 h 1163106"/>
              <a:gd name="connsiteX3" fmla="*/ 206151 w 1949166"/>
              <a:gd name="connsiteY3" fmla="*/ 1163099 h 1163106"/>
              <a:gd name="connsiteX0" fmla="*/ 206151 w 1949166"/>
              <a:gd name="connsiteY0" fmla="*/ 1163099 h 1163106"/>
              <a:gd name="connsiteX1" fmla="*/ 0 w 1949166"/>
              <a:gd name="connsiteY1" fmla="*/ 959856 h 1163106"/>
              <a:gd name="connsiteX2" fmla="*/ 1949166 w 1949166"/>
              <a:gd name="connsiteY2" fmla="*/ 0 h 1163106"/>
              <a:gd name="connsiteX3" fmla="*/ 206151 w 1949166"/>
              <a:gd name="connsiteY3" fmla="*/ 1163099 h 1163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166" h="1163106">
                <a:moveTo>
                  <a:pt x="206151" y="1163099"/>
                </a:moveTo>
                <a:cubicBezTo>
                  <a:pt x="123521" y="1087085"/>
                  <a:pt x="66086" y="1043454"/>
                  <a:pt x="0" y="959856"/>
                </a:cubicBezTo>
                <a:lnTo>
                  <a:pt x="1949166" y="0"/>
                </a:lnTo>
                <a:cubicBezTo>
                  <a:pt x="1469362" y="311992"/>
                  <a:pt x="212792" y="1166088"/>
                  <a:pt x="206151" y="1163099"/>
                </a:cubicBezTo>
                <a:close/>
              </a:path>
            </a:pathLst>
          </a:custGeom>
          <a:solidFill>
            <a:schemeClr val="accent2">
              <a:lumMod val="75000"/>
              <a:alpha val="80000"/>
            </a:schemeClr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6" name="Kör 7">
            <a:extLst>
              <a:ext uri="{FF2B5EF4-FFF2-40B4-BE49-F238E27FC236}">
                <a16:creationId xmlns:a16="http://schemas.microsoft.com/office/drawing/2014/main" id="{F883974B-7B69-4464-977B-A9736BD15C81}"/>
              </a:ext>
            </a:extLst>
          </p:cNvPr>
          <p:cNvSpPr/>
          <p:nvPr/>
        </p:nvSpPr>
        <p:spPr>
          <a:xfrm rot="562609">
            <a:off x="601078" y="3535895"/>
            <a:ext cx="1742454" cy="1437657"/>
          </a:xfrm>
          <a:custGeom>
            <a:avLst/>
            <a:gdLst>
              <a:gd name="connsiteX0" fmla="*/ 1019873 w 3336859"/>
              <a:gd name="connsiteY0" fmla="*/ 3161222 h 3290618"/>
              <a:gd name="connsiteX1" fmla="*/ 524407 w 3336859"/>
              <a:gd name="connsiteY1" fmla="*/ 2842922 h 3290618"/>
              <a:gd name="connsiteX2" fmla="*/ 1668430 w 3336859"/>
              <a:gd name="connsiteY2" fmla="*/ 1645309 h 3290618"/>
              <a:gd name="connsiteX3" fmla="*/ 1019873 w 3336859"/>
              <a:gd name="connsiteY3" fmla="*/ 3161222 h 3290618"/>
              <a:gd name="connsiteX0" fmla="*/ 495466 w 1502482"/>
              <a:gd name="connsiteY0" fmla="*/ 1636892 h 1636892"/>
              <a:gd name="connsiteX1" fmla="*/ 0 w 1502482"/>
              <a:gd name="connsiteY1" fmla="*/ 1318592 h 1636892"/>
              <a:gd name="connsiteX2" fmla="*/ 1502482 w 1502482"/>
              <a:gd name="connsiteY2" fmla="*/ 0 h 1636892"/>
              <a:gd name="connsiteX3" fmla="*/ 495466 w 1502482"/>
              <a:gd name="connsiteY3" fmla="*/ 1636892 h 1636892"/>
              <a:gd name="connsiteX0" fmla="*/ 637966 w 1644982"/>
              <a:gd name="connsiteY0" fmla="*/ 1636892 h 1636892"/>
              <a:gd name="connsiteX1" fmla="*/ 0 w 1644982"/>
              <a:gd name="connsiteY1" fmla="*/ 1110427 h 1636892"/>
              <a:gd name="connsiteX2" fmla="*/ 1644982 w 1644982"/>
              <a:gd name="connsiteY2" fmla="*/ 0 h 1636892"/>
              <a:gd name="connsiteX3" fmla="*/ 637966 w 1644982"/>
              <a:gd name="connsiteY3" fmla="*/ 1636892 h 1636892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03065 w 1644982"/>
              <a:gd name="connsiteY0" fmla="*/ 1519084 h 1519084"/>
              <a:gd name="connsiteX1" fmla="*/ 0 w 1644982"/>
              <a:gd name="connsiteY1" fmla="*/ 1110427 h 1519084"/>
              <a:gd name="connsiteX2" fmla="*/ 1644982 w 1644982"/>
              <a:gd name="connsiteY2" fmla="*/ 0 h 1519084"/>
              <a:gd name="connsiteX3" fmla="*/ 603065 w 1644982"/>
              <a:gd name="connsiteY3" fmla="*/ 1519084 h 1519084"/>
              <a:gd name="connsiteX0" fmla="*/ 655278 w 1697195"/>
              <a:gd name="connsiteY0" fmla="*/ 1519084 h 1519084"/>
              <a:gd name="connsiteX1" fmla="*/ 0 w 1697195"/>
              <a:gd name="connsiteY1" fmla="*/ 1121624 h 1519084"/>
              <a:gd name="connsiteX2" fmla="*/ 1697195 w 1697195"/>
              <a:gd name="connsiteY2" fmla="*/ 0 h 1519084"/>
              <a:gd name="connsiteX3" fmla="*/ 655278 w 1697195"/>
              <a:gd name="connsiteY3" fmla="*/ 1519084 h 1519084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697"/>
              <a:gd name="connsiteX1" fmla="*/ 0 w 1697195"/>
              <a:gd name="connsiteY1" fmla="*/ 1121624 h 1457697"/>
              <a:gd name="connsiteX2" fmla="*/ 1697195 w 1697195"/>
              <a:gd name="connsiteY2" fmla="*/ 0 h 1457697"/>
              <a:gd name="connsiteX3" fmla="*/ 652864 w 1697195"/>
              <a:gd name="connsiteY3" fmla="*/ 1457697 h 1457697"/>
              <a:gd name="connsiteX0" fmla="*/ 652864 w 1697195"/>
              <a:gd name="connsiteY0" fmla="*/ 1457697 h 1457703"/>
              <a:gd name="connsiteX1" fmla="*/ 0 w 1697195"/>
              <a:gd name="connsiteY1" fmla="*/ 1121624 h 1457703"/>
              <a:gd name="connsiteX2" fmla="*/ 1697195 w 1697195"/>
              <a:gd name="connsiteY2" fmla="*/ 0 h 1457703"/>
              <a:gd name="connsiteX3" fmla="*/ 652864 w 1697195"/>
              <a:gd name="connsiteY3" fmla="*/ 1457697 h 1457703"/>
              <a:gd name="connsiteX0" fmla="*/ 652864 w 1709335"/>
              <a:gd name="connsiteY0" fmla="*/ 1477722 h 1477728"/>
              <a:gd name="connsiteX1" fmla="*/ 0 w 1709335"/>
              <a:gd name="connsiteY1" fmla="*/ 1141649 h 1477728"/>
              <a:gd name="connsiteX2" fmla="*/ 1709335 w 1709335"/>
              <a:gd name="connsiteY2" fmla="*/ 0 h 1477728"/>
              <a:gd name="connsiteX3" fmla="*/ 652864 w 1709335"/>
              <a:gd name="connsiteY3" fmla="*/ 1477722 h 1477728"/>
              <a:gd name="connsiteX0" fmla="*/ 652864 w 1709335"/>
              <a:gd name="connsiteY0" fmla="*/ 1477722 h 1477727"/>
              <a:gd name="connsiteX1" fmla="*/ 0 w 1709335"/>
              <a:gd name="connsiteY1" fmla="*/ 1141649 h 1477727"/>
              <a:gd name="connsiteX2" fmla="*/ 1709335 w 1709335"/>
              <a:gd name="connsiteY2" fmla="*/ 0 h 1477727"/>
              <a:gd name="connsiteX3" fmla="*/ 652864 w 1709335"/>
              <a:gd name="connsiteY3" fmla="*/ 1477722 h 1477727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2864 w 1736488"/>
              <a:gd name="connsiteY0" fmla="*/ 1484780 h 1484785"/>
              <a:gd name="connsiteX1" fmla="*/ 0 w 1736488"/>
              <a:gd name="connsiteY1" fmla="*/ 1148707 h 1484785"/>
              <a:gd name="connsiteX2" fmla="*/ 1736488 w 1736488"/>
              <a:gd name="connsiteY2" fmla="*/ 0 h 1484785"/>
              <a:gd name="connsiteX3" fmla="*/ 652864 w 1736488"/>
              <a:gd name="connsiteY3" fmla="*/ 1484780 h 1484785"/>
              <a:gd name="connsiteX0" fmla="*/ 658830 w 1742454"/>
              <a:gd name="connsiteY0" fmla="*/ 1484780 h 1484785"/>
              <a:gd name="connsiteX1" fmla="*/ 0 w 1742454"/>
              <a:gd name="connsiteY1" fmla="*/ 1159346 h 1484785"/>
              <a:gd name="connsiteX2" fmla="*/ 1742454 w 1742454"/>
              <a:gd name="connsiteY2" fmla="*/ 0 h 1484785"/>
              <a:gd name="connsiteX3" fmla="*/ 658830 w 1742454"/>
              <a:gd name="connsiteY3" fmla="*/ 1484780 h 1484785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659174 w 1742454"/>
              <a:gd name="connsiteY0" fmla="*/ 1463484 h 1463489"/>
              <a:gd name="connsiteX1" fmla="*/ 0 w 1742454"/>
              <a:gd name="connsiteY1" fmla="*/ 1159346 h 1463489"/>
              <a:gd name="connsiteX2" fmla="*/ 1742454 w 1742454"/>
              <a:gd name="connsiteY2" fmla="*/ 0 h 1463489"/>
              <a:gd name="connsiteX3" fmla="*/ 659174 w 1742454"/>
              <a:gd name="connsiteY3" fmla="*/ 1463484 h 1463489"/>
              <a:gd name="connsiteX0" fmla="*/ 798157 w 1742454"/>
              <a:gd name="connsiteY0" fmla="*/ 1510042 h 1510047"/>
              <a:gd name="connsiteX1" fmla="*/ 0 w 1742454"/>
              <a:gd name="connsiteY1" fmla="*/ 1159346 h 1510047"/>
              <a:gd name="connsiteX2" fmla="*/ 1742454 w 1742454"/>
              <a:gd name="connsiteY2" fmla="*/ 0 h 1510047"/>
              <a:gd name="connsiteX3" fmla="*/ 798157 w 1742454"/>
              <a:gd name="connsiteY3" fmla="*/ 1510042 h 1510047"/>
              <a:gd name="connsiteX0" fmla="*/ 567784 w 1742454"/>
              <a:gd name="connsiteY0" fmla="*/ 1424513 h 1424518"/>
              <a:gd name="connsiteX1" fmla="*/ 0 w 1742454"/>
              <a:gd name="connsiteY1" fmla="*/ 1159346 h 1424518"/>
              <a:gd name="connsiteX2" fmla="*/ 1742454 w 1742454"/>
              <a:gd name="connsiteY2" fmla="*/ 0 h 1424518"/>
              <a:gd name="connsiteX3" fmla="*/ 567784 w 1742454"/>
              <a:gd name="connsiteY3" fmla="*/ 1424513 h 1424518"/>
              <a:gd name="connsiteX0" fmla="*/ 558368 w 1742454"/>
              <a:gd name="connsiteY0" fmla="*/ 1437652 h 1437657"/>
              <a:gd name="connsiteX1" fmla="*/ 0 w 1742454"/>
              <a:gd name="connsiteY1" fmla="*/ 1159346 h 1437657"/>
              <a:gd name="connsiteX2" fmla="*/ 1742454 w 1742454"/>
              <a:gd name="connsiteY2" fmla="*/ 0 h 1437657"/>
              <a:gd name="connsiteX3" fmla="*/ 558368 w 1742454"/>
              <a:gd name="connsiteY3" fmla="*/ 1437652 h 1437657"/>
              <a:gd name="connsiteX0" fmla="*/ 558368 w 1742454"/>
              <a:gd name="connsiteY0" fmla="*/ 1437652 h 1437657"/>
              <a:gd name="connsiteX1" fmla="*/ 0 w 1742454"/>
              <a:gd name="connsiteY1" fmla="*/ 1159346 h 1437657"/>
              <a:gd name="connsiteX2" fmla="*/ 1742454 w 1742454"/>
              <a:gd name="connsiteY2" fmla="*/ 0 h 1437657"/>
              <a:gd name="connsiteX3" fmla="*/ 558368 w 1742454"/>
              <a:gd name="connsiteY3" fmla="*/ 1437652 h 1437657"/>
              <a:gd name="connsiteX0" fmla="*/ 558368 w 1742454"/>
              <a:gd name="connsiteY0" fmla="*/ 1437652 h 1437657"/>
              <a:gd name="connsiteX1" fmla="*/ 0 w 1742454"/>
              <a:gd name="connsiteY1" fmla="*/ 1159346 h 1437657"/>
              <a:gd name="connsiteX2" fmla="*/ 1742454 w 1742454"/>
              <a:gd name="connsiteY2" fmla="*/ 0 h 1437657"/>
              <a:gd name="connsiteX3" fmla="*/ 558368 w 1742454"/>
              <a:gd name="connsiteY3" fmla="*/ 1437652 h 1437657"/>
              <a:gd name="connsiteX0" fmla="*/ 558368 w 1742454"/>
              <a:gd name="connsiteY0" fmla="*/ 1437652 h 1437657"/>
              <a:gd name="connsiteX1" fmla="*/ 0 w 1742454"/>
              <a:gd name="connsiteY1" fmla="*/ 1159346 h 1437657"/>
              <a:gd name="connsiteX2" fmla="*/ 1742454 w 1742454"/>
              <a:gd name="connsiteY2" fmla="*/ 0 h 1437657"/>
              <a:gd name="connsiteX3" fmla="*/ 558368 w 1742454"/>
              <a:gd name="connsiteY3" fmla="*/ 1437652 h 143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2454" h="1437657">
                <a:moveTo>
                  <a:pt x="558368" y="1437652"/>
                </a:moveTo>
                <a:cubicBezTo>
                  <a:pt x="368415" y="1366491"/>
                  <a:pt x="208322" y="1278023"/>
                  <a:pt x="0" y="1159346"/>
                </a:cubicBezTo>
                <a:lnTo>
                  <a:pt x="1742454" y="0"/>
                </a:lnTo>
                <a:cubicBezTo>
                  <a:pt x="1524062" y="304865"/>
                  <a:pt x="565009" y="1440641"/>
                  <a:pt x="558368" y="1437652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66000"/>
            </a:schemeClr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615895" y="3618711"/>
            <a:ext cx="781529" cy="400110"/>
          </a:xfrm>
          <a:prstGeom prst="rect">
            <a:avLst/>
          </a:prstGeom>
          <a:solidFill>
            <a:srgbClr val="E7E200"/>
          </a:solidFill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>
              <a:defRPr sz="18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hu-HU" sz="13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27,8 Mrd TOP-6.8.2</a:t>
            </a:r>
          </a:p>
        </p:txBody>
      </p:sp>
      <p:sp>
        <p:nvSpPr>
          <p:cNvPr id="3" name="Szövegdoboz 2"/>
          <p:cNvSpPr txBox="1"/>
          <p:nvPr/>
        </p:nvSpPr>
        <p:spPr>
          <a:xfrm>
            <a:off x="1259632" y="4302728"/>
            <a:ext cx="720080" cy="400110"/>
          </a:xfrm>
          <a:prstGeom prst="rect">
            <a:avLst/>
          </a:prstGeom>
          <a:solidFill>
            <a:srgbClr val="E7E200"/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pPr algn="ctr">
              <a:defRPr sz="18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hu-HU" sz="1300" b="1" dirty="0"/>
              <a:t>60,1 Mrd</a:t>
            </a:r>
          </a:p>
          <a:p>
            <a:pPr algn="ctr">
              <a:defRPr sz="1800" b="0" i="0" u="none" strike="noStrike" kern="1200" baseline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defRPr>
            </a:pPr>
            <a:r>
              <a:rPr lang="hu-HU" sz="1300" b="1" dirty="0"/>
              <a:t>TOP-5.1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2072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4" grpId="0" animBg="1"/>
      <p:bldP spid="15" grpId="0" animBg="1"/>
      <p:bldP spid="16" grpId="0" animBg="1"/>
      <p:bldP spid="9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6012160" y="5517232"/>
            <a:ext cx="2678113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755576" y="5517232"/>
            <a:ext cx="223224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8240"/>
            <a:ext cx="8229600" cy="1088512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  <a:t>Megyei jogú városok szerződött forrásai </a:t>
            </a:r>
          </a:p>
        </p:txBody>
      </p:sp>
      <p:sp>
        <p:nvSpPr>
          <p:cNvPr id="4" name="Téglalap 3"/>
          <p:cNvSpPr/>
          <p:nvPr/>
        </p:nvSpPr>
        <p:spPr>
          <a:xfrm>
            <a:off x="683568" y="5517232"/>
            <a:ext cx="230425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pSp>
        <p:nvGrpSpPr>
          <p:cNvPr id="7" name="Csoportba foglalás 6"/>
          <p:cNvGrpSpPr/>
          <p:nvPr/>
        </p:nvGrpSpPr>
        <p:grpSpPr>
          <a:xfrm>
            <a:off x="107504" y="1268760"/>
            <a:ext cx="8136904" cy="5071440"/>
            <a:chOff x="467544" y="1525912"/>
            <a:chExt cx="8136904" cy="5071440"/>
          </a:xfrm>
        </p:grpSpPr>
        <p:grpSp>
          <p:nvGrpSpPr>
            <p:cNvPr id="8" name="Csoportba foglalás 7"/>
            <p:cNvGrpSpPr/>
            <p:nvPr/>
          </p:nvGrpSpPr>
          <p:grpSpPr>
            <a:xfrm>
              <a:off x="467544" y="1525912"/>
              <a:ext cx="8136904" cy="5071440"/>
              <a:chOff x="395536" y="1786560"/>
              <a:chExt cx="8136904" cy="5071440"/>
            </a:xfrm>
          </p:grpSpPr>
          <p:pic>
            <p:nvPicPr>
              <p:cNvPr id="31" name="Picture 4" descr="Image result for magyarország térkép vonalas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13" t="8478" r="4745" b="9619"/>
              <a:stretch/>
            </p:blipFill>
            <p:spPr bwMode="auto">
              <a:xfrm>
                <a:off x="539552" y="1844824"/>
                <a:ext cx="7848601" cy="49529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2" name="Téglalap 31"/>
              <p:cNvSpPr/>
              <p:nvPr/>
            </p:nvSpPr>
            <p:spPr>
              <a:xfrm>
                <a:off x="395536" y="6597352"/>
                <a:ext cx="792088" cy="2606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3" name="Téglalap 32"/>
              <p:cNvSpPr/>
              <p:nvPr/>
            </p:nvSpPr>
            <p:spPr>
              <a:xfrm>
                <a:off x="6768244" y="6470054"/>
                <a:ext cx="1764196" cy="3879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  <p:sp>
            <p:nvSpPr>
              <p:cNvPr id="34" name="Téglalap 33"/>
              <p:cNvSpPr/>
              <p:nvPr/>
            </p:nvSpPr>
            <p:spPr>
              <a:xfrm>
                <a:off x="465296" y="1786560"/>
                <a:ext cx="194660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hu-HU" dirty="0"/>
              </a:p>
            </p:txBody>
          </p:sp>
        </p:grpSp>
        <p:sp>
          <p:nvSpPr>
            <p:cNvPr id="10" name="Ellipszis 9"/>
            <p:cNvSpPr/>
            <p:nvPr/>
          </p:nvSpPr>
          <p:spPr>
            <a:xfrm>
              <a:off x="1187624" y="4392488"/>
              <a:ext cx="288032" cy="288032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1" name="Ellipszis 10"/>
            <p:cNvSpPr>
              <a:spLocks noChangeAspect="1"/>
            </p:cNvSpPr>
            <p:nvPr/>
          </p:nvSpPr>
          <p:spPr>
            <a:xfrm>
              <a:off x="2555776" y="4032448"/>
              <a:ext cx="296673" cy="296673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2" name="Ellipszis 11"/>
            <p:cNvSpPr>
              <a:spLocks noChangeAspect="1"/>
            </p:cNvSpPr>
            <p:nvPr/>
          </p:nvSpPr>
          <p:spPr>
            <a:xfrm>
              <a:off x="3131840" y="3240360"/>
              <a:ext cx="230426" cy="230426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3" name="Ellipszis 12"/>
            <p:cNvSpPr>
              <a:spLocks noChangeAspect="1"/>
            </p:cNvSpPr>
            <p:nvPr/>
          </p:nvSpPr>
          <p:spPr>
            <a:xfrm>
              <a:off x="1115616" y="3732460"/>
              <a:ext cx="374442" cy="374442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4" name="Ellipszis 13"/>
            <p:cNvSpPr>
              <a:spLocks noChangeAspect="1"/>
            </p:cNvSpPr>
            <p:nvPr/>
          </p:nvSpPr>
          <p:spPr>
            <a:xfrm>
              <a:off x="5108648" y="3864767"/>
              <a:ext cx="391724" cy="391724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5" name="Ellipszis 14"/>
            <p:cNvSpPr>
              <a:spLocks noChangeAspect="1"/>
            </p:cNvSpPr>
            <p:nvPr/>
          </p:nvSpPr>
          <p:spPr>
            <a:xfrm>
              <a:off x="3491880" y="5328592"/>
              <a:ext cx="175700" cy="175700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6" name="Ellipszis 15"/>
            <p:cNvSpPr>
              <a:spLocks noChangeAspect="1"/>
            </p:cNvSpPr>
            <p:nvPr/>
          </p:nvSpPr>
          <p:spPr>
            <a:xfrm>
              <a:off x="3274855" y="3919681"/>
              <a:ext cx="86410" cy="86410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7" name="Ellipszis 16"/>
            <p:cNvSpPr>
              <a:spLocks noChangeAspect="1"/>
            </p:cNvSpPr>
            <p:nvPr/>
          </p:nvSpPr>
          <p:spPr>
            <a:xfrm>
              <a:off x="4837898" y="5292163"/>
              <a:ext cx="812250" cy="812250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8" name="Ellipszis 17"/>
            <p:cNvSpPr>
              <a:spLocks noChangeAspect="1"/>
            </p:cNvSpPr>
            <p:nvPr/>
          </p:nvSpPr>
          <p:spPr>
            <a:xfrm>
              <a:off x="1158822" y="3067542"/>
              <a:ext cx="155537" cy="155537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9" name="Ellipszis 18"/>
            <p:cNvSpPr>
              <a:spLocks noChangeAspect="1"/>
            </p:cNvSpPr>
            <p:nvPr/>
          </p:nvSpPr>
          <p:spPr>
            <a:xfrm>
              <a:off x="4716016" y="2376264"/>
              <a:ext cx="236186" cy="236186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0" name="Ellipszis 19"/>
            <p:cNvSpPr>
              <a:spLocks noChangeAspect="1"/>
            </p:cNvSpPr>
            <p:nvPr/>
          </p:nvSpPr>
          <p:spPr>
            <a:xfrm>
              <a:off x="2709149" y="5616624"/>
              <a:ext cx="685516" cy="685516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1" name="Ellipszis 20"/>
            <p:cNvSpPr>
              <a:spLocks noChangeAspect="1"/>
            </p:cNvSpPr>
            <p:nvPr/>
          </p:nvSpPr>
          <p:spPr>
            <a:xfrm>
              <a:off x="6660232" y="2404994"/>
              <a:ext cx="633670" cy="633670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2" name="Ellipszis 21"/>
            <p:cNvSpPr>
              <a:spLocks noChangeAspect="1"/>
            </p:cNvSpPr>
            <p:nvPr/>
          </p:nvSpPr>
          <p:spPr>
            <a:xfrm>
              <a:off x="1592619" y="5067592"/>
              <a:ext cx="164178" cy="164178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3" name="Ellipszis 22"/>
            <p:cNvSpPr>
              <a:spLocks noChangeAspect="1"/>
            </p:cNvSpPr>
            <p:nvPr/>
          </p:nvSpPr>
          <p:spPr>
            <a:xfrm>
              <a:off x="5536907" y="1944216"/>
              <a:ext cx="907301" cy="907301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4" name="Ellipszis 23"/>
            <p:cNvSpPr>
              <a:spLocks noChangeAspect="1"/>
            </p:cNvSpPr>
            <p:nvPr/>
          </p:nvSpPr>
          <p:spPr>
            <a:xfrm>
              <a:off x="4504981" y="4256491"/>
              <a:ext cx="524218" cy="524218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5" name="Ellipszis 24"/>
            <p:cNvSpPr>
              <a:spLocks noChangeAspect="1"/>
            </p:cNvSpPr>
            <p:nvPr/>
          </p:nvSpPr>
          <p:spPr>
            <a:xfrm>
              <a:off x="2421117" y="5188748"/>
              <a:ext cx="360040" cy="360040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6" name="Ellipszis 25"/>
            <p:cNvSpPr>
              <a:spLocks noChangeAspect="1"/>
            </p:cNvSpPr>
            <p:nvPr/>
          </p:nvSpPr>
          <p:spPr>
            <a:xfrm>
              <a:off x="5396680" y="5087754"/>
              <a:ext cx="253468" cy="253468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7" name="Ellipszis 26"/>
            <p:cNvSpPr>
              <a:spLocks noChangeAspect="1"/>
            </p:cNvSpPr>
            <p:nvPr/>
          </p:nvSpPr>
          <p:spPr>
            <a:xfrm>
              <a:off x="2313396" y="3054022"/>
              <a:ext cx="555902" cy="555902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8" name="Ellipszis 27"/>
            <p:cNvSpPr>
              <a:spLocks noChangeAspect="1"/>
            </p:cNvSpPr>
            <p:nvPr/>
          </p:nvSpPr>
          <p:spPr>
            <a:xfrm>
              <a:off x="5364088" y="2664296"/>
              <a:ext cx="285152" cy="285152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29" name="Ellipszis 28"/>
            <p:cNvSpPr>
              <a:spLocks noChangeAspect="1"/>
            </p:cNvSpPr>
            <p:nvPr/>
          </p:nvSpPr>
          <p:spPr>
            <a:xfrm>
              <a:off x="3667872" y="4274395"/>
              <a:ext cx="190101" cy="190101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30" name="Ellipszis 29"/>
            <p:cNvSpPr>
              <a:spLocks noChangeAspect="1"/>
            </p:cNvSpPr>
            <p:nvPr/>
          </p:nvSpPr>
          <p:spPr>
            <a:xfrm>
              <a:off x="6228184" y="4680520"/>
              <a:ext cx="339878" cy="339878"/>
            </a:xfrm>
            <a:prstGeom prst="ellipse">
              <a:avLst/>
            </a:prstGeom>
            <a:solidFill>
              <a:schemeClr val="accent3">
                <a:lumMod val="75000"/>
                <a:alpha val="72000"/>
              </a:schemeClr>
            </a:solidFill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</p:grpSp>
      <p:sp>
        <p:nvSpPr>
          <p:cNvPr id="35" name="Ellipszis 34"/>
          <p:cNvSpPr>
            <a:spLocks noChangeAspect="1"/>
          </p:cNvSpPr>
          <p:nvPr/>
        </p:nvSpPr>
        <p:spPr>
          <a:xfrm>
            <a:off x="3995936" y="6380463"/>
            <a:ext cx="155537" cy="155537"/>
          </a:xfrm>
          <a:prstGeom prst="ellipse">
            <a:avLst/>
          </a:prstGeom>
          <a:solidFill>
            <a:schemeClr val="accent3">
              <a:lumMod val="75000"/>
              <a:alpha val="72000"/>
            </a:schemeClr>
          </a:solidFill>
          <a:ln w="952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6" name="Cím 1"/>
          <p:cNvSpPr txBox="1">
            <a:spLocks/>
          </p:cNvSpPr>
          <p:nvPr/>
        </p:nvSpPr>
        <p:spPr>
          <a:xfrm>
            <a:off x="4130688" y="6309320"/>
            <a:ext cx="4392488" cy="2782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hu-HU" altLang="hu-HU" sz="1400" b="1" dirty="0">
                <a:solidFill>
                  <a:srgbClr val="5B9BD5">
                    <a:lumMod val="50000"/>
                  </a:srgbClr>
                </a:solidFill>
                <a:ea typeface="+mn-ea"/>
                <a:cs typeface="+mn-cs"/>
              </a:rPr>
              <a:t>500 millió Ft</a:t>
            </a:r>
          </a:p>
        </p:txBody>
      </p:sp>
      <p:graphicFrame>
        <p:nvGraphicFramePr>
          <p:cNvPr id="37" name="Táblázat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202663"/>
              </p:ext>
            </p:extLst>
          </p:nvPr>
        </p:nvGraphicFramePr>
        <p:xfrm>
          <a:off x="7164288" y="2996952"/>
          <a:ext cx="1872208" cy="35283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2968">
                <a:tc>
                  <a:txBody>
                    <a:bodyPr/>
                    <a:lstStyle/>
                    <a:p>
                      <a:pPr algn="l" fontAlgn="b"/>
                      <a:endParaRPr lang="hu-HU" sz="9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5801" marR="5801" marT="580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Támogatás</a:t>
                      </a:r>
                      <a:r>
                        <a:rPr lang="hu-HU" sz="900" b="0" i="0" u="none" strike="noStrike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</a:t>
                      </a:r>
                      <a:br>
                        <a:rPr lang="hu-HU" sz="900" b="0" i="0" u="none" strike="noStrike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</a:br>
                      <a:r>
                        <a:rPr lang="hu-HU" sz="7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(Millió Ft)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Békéscsaba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1104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Dunaújváros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620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Eger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925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Győr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1803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Hódmezővásárhely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821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Kaposvár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1171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Kecskemét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1697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Miskolc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2943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Nagykanizsa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532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Nyíregyháza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2056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Pécs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2220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Salgótarján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768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Sopron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503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Szeged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2826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Székesfehérvár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284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Szekszárd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570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Szolnok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1266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Szombathely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1213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Tatabánya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749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Veszprém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963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4068"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Zalaegerszeg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9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934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892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olid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>
            <a:off x="6012160" y="5517232"/>
            <a:ext cx="2678113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" name="Téglalap 4"/>
          <p:cNvSpPr/>
          <p:nvPr/>
        </p:nvSpPr>
        <p:spPr>
          <a:xfrm>
            <a:off x="755576" y="5517232"/>
            <a:ext cx="223224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  <a:t>Foglalkoztatási és munkanélküliségi ráta alakulása (%) </a:t>
            </a:r>
          </a:p>
        </p:txBody>
      </p:sp>
      <p:sp>
        <p:nvSpPr>
          <p:cNvPr id="4" name="Téglalap 3"/>
          <p:cNvSpPr/>
          <p:nvPr/>
        </p:nvSpPr>
        <p:spPr>
          <a:xfrm>
            <a:off x="683568" y="5517232"/>
            <a:ext cx="2304256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0000000-0008-0000-0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593505"/>
              </p:ext>
            </p:extLst>
          </p:nvPr>
        </p:nvGraphicFramePr>
        <p:xfrm>
          <a:off x="0" y="1196753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7311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9856" y="116639"/>
            <a:ext cx="8795320" cy="1080113"/>
          </a:xfrm>
        </p:spPr>
        <p:txBody>
          <a:bodyPr>
            <a:normAutofit/>
          </a:bodyPr>
          <a:lstStyle/>
          <a:p>
            <a: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  <a:t>Paktumok – keresletvezérelt program</a:t>
            </a:r>
          </a:p>
        </p:txBody>
      </p:sp>
      <p:sp>
        <p:nvSpPr>
          <p:cNvPr id="4" name="Téglalap 9">
            <a:extLst>
              <a:ext uri="{FF2B5EF4-FFF2-40B4-BE49-F238E27FC236}">
                <a16:creationId xmlns:a16="http://schemas.microsoft.com/office/drawing/2014/main" id="{7539B2D0-B548-4110-9F98-93CCE6344775}"/>
              </a:ext>
            </a:extLst>
          </p:cNvPr>
          <p:cNvSpPr/>
          <p:nvPr/>
        </p:nvSpPr>
        <p:spPr>
          <a:xfrm flipV="1">
            <a:off x="-108520" y="980728"/>
            <a:ext cx="8640960" cy="5887056"/>
          </a:xfrm>
          <a:custGeom>
            <a:avLst/>
            <a:gdLst>
              <a:gd name="connsiteX0" fmla="*/ 0 w 5364088"/>
              <a:gd name="connsiteY0" fmla="*/ 0 h 5517232"/>
              <a:gd name="connsiteX1" fmla="*/ 5364088 w 5364088"/>
              <a:gd name="connsiteY1" fmla="*/ 0 h 5517232"/>
              <a:gd name="connsiteX2" fmla="*/ 5364088 w 5364088"/>
              <a:gd name="connsiteY2" fmla="*/ 5517232 h 5517232"/>
              <a:gd name="connsiteX3" fmla="*/ 0 w 5364088"/>
              <a:gd name="connsiteY3" fmla="*/ 5517232 h 5517232"/>
              <a:gd name="connsiteX4" fmla="*/ 0 w 5364088"/>
              <a:gd name="connsiteY4" fmla="*/ 0 h 5517232"/>
              <a:gd name="connsiteX0" fmla="*/ 40640 w 5404728"/>
              <a:gd name="connsiteY0" fmla="*/ 0 h 5862672"/>
              <a:gd name="connsiteX1" fmla="*/ 5404728 w 5404728"/>
              <a:gd name="connsiteY1" fmla="*/ 0 h 5862672"/>
              <a:gd name="connsiteX2" fmla="*/ 5404728 w 5404728"/>
              <a:gd name="connsiteY2" fmla="*/ 5517232 h 5862672"/>
              <a:gd name="connsiteX3" fmla="*/ 0 w 5404728"/>
              <a:gd name="connsiteY3" fmla="*/ 5862672 h 5862672"/>
              <a:gd name="connsiteX4" fmla="*/ 40640 w 5404728"/>
              <a:gd name="connsiteY4" fmla="*/ 0 h 5862672"/>
              <a:gd name="connsiteX0" fmla="*/ 40640 w 5404728"/>
              <a:gd name="connsiteY0" fmla="*/ 0 h 5862672"/>
              <a:gd name="connsiteX1" fmla="*/ 5404728 w 5404728"/>
              <a:gd name="connsiteY1" fmla="*/ 0 h 5862672"/>
              <a:gd name="connsiteX2" fmla="*/ 5404728 w 5404728"/>
              <a:gd name="connsiteY2" fmla="*/ 5517232 h 5862672"/>
              <a:gd name="connsiteX3" fmla="*/ 0 w 5404728"/>
              <a:gd name="connsiteY3" fmla="*/ 5862672 h 5862672"/>
              <a:gd name="connsiteX4" fmla="*/ 40640 w 5404728"/>
              <a:gd name="connsiteY4" fmla="*/ 0 h 5862672"/>
              <a:gd name="connsiteX0" fmla="*/ 4064 w 5368152"/>
              <a:gd name="connsiteY0" fmla="*/ 0 h 5887056"/>
              <a:gd name="connsiteX1" fmla="*/ 5368152 w 5368152"/>
              <a:gd name="connsiteY1" fmla="*/ 0 h 5887056"/>
              <a:gd name="connsiteX2" fmla="*/ 5368152 w 5368152"/>
              <a:gd name="connsiteY2" fmla="*/ 5517232 h 5887056"/>
              <a:gd name="connsiteX3" fmla="*/ 0 w 5368152"/>
              <a:gd name="connsiteY3" fmla="*/ 5887056 h 5887056"/>
              <a:gd name="connsiteX4" fmla="*/ 4064 w 5368152"/>
              <a:gd name="connsiteY4" fmla="*/ 0 h 5887056"/>
              <a:gd name="connsiteX0" fmla="*/ 4064 w 5368152"/>
              <a:gd name="connsiteY0" fmla="*/ 0 h 5887056"/>
              <a:gd name="connsiteX1" fmla="*/ 5368152 w 5368152"/>
              <a:gd name="connsiteY1" fmla="*/ 0 h 5887056"/>
              <a:gd name="connsiteX2" fmla="*/ 5368152 w 5368152"/>
              <a:gd name="connsiteY2" fmla="*/ 5517232 h 5887056"/>
              <a:gd name="connsiteX3" fmla="*/ 0 w 5368152"/>
              <a:gd name="connsiteY3" fmla="*/ 5887056 h 5887056"/>
              <a:gd name="connsiteX4" fmla="*/ 4064 w 5368152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77123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77123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77123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53496" h="5887056">
                <a:moveTo>
                  <a:pt x="4064" y="0"/>
                </a:moveTo>
                <a:lnTo>
                  <a:pt x="5368152" y="0"/>
                </a:lnTo>
                <a:lnTo>
                  <a:pt x="5453496" y="5771232"/>
                </a:lnTo>
                <a:cubicBezTo>
                  <a:pt x="3599690" y="5591739"/>
                  <a:pt x="2128543" y="5467109"/>
                  <a:pt x="0" y="5887056"/>
                </a:cubicBezTo>
                <a:cubicBezTo>
                  <a:pt x="1355" y="3924704"/>
                  <a:pt x="2709" y="1962352"/>
                  <a:pt x="406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8435280" cy="4983162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Széleskörű együttműködés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Forráskoordináció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Területi lehatárolás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Munkaadók  - </a:t>
            </a:r>
            <a:r>
              <a:rPr lang="hu-HU" sz="2400" dirty="0" err="1"/>
              <a:t>priorizált</a:t>
            </a:r>
            <a:r>
              <a:rPr lang="hu-HU" sz="2400" dirty="0"/>
              <a:t> ügyfelek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Képzés és szolgáltatás vs. bértámogatás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Munkába járás és lakhatási költségek vs. bértámogatás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2400" dirty="0"/>
              <a:t>Választható tevékenységek</a:t>
            </a:r>
          </a:p>
          <a:p>
            <a:pPr marL="0" indent="0">
              <a:lnSpc>
                <a:spcPct val="170000"/>
              </a:lnSpc>
              <a:buNone/>
            </a:pPr>
            <a:endParaRPr lang="hu-HU" sz="2400" dirty="0"/>
          </a:p>
        </p:txBody>
      </p:sp>
      <p:cxnSp>
        <p:nvCxnSpPr>
          <p:cNvPr id="5" name="Egyenes összekötő 4">
            <a:extLst>
              <a:ext uri="{FF2B5EF4-FFF2-40B4-BE49-F238E27FC236}">
                <a16:creationId xmlns:a16="http://schemas.microsoft.com/office/drawing/2014/main" id="{2F657E9C-3155-4CEC-A35A-D9BB08AF15CB}"/>
              </a:ext>
            </a:extLst>
          </p:cNvPr>
          <p:cNvCxnSpPr>
            <a:cxnSpLocks/>
          </p:cNvCxnSpPr>
          <p:nvPr/>
        </p:nvCxnSpPr>
        <p:spPr>
          <a:xfrm>
            <a:off x="395536" y="2132856"/>
            <a:ext cx="4176464" cy="0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Egyenes összekötő 5">
            <a:extLst>
              <a:ext uri="{FF2B5EF4-FFF2-40B4-BE49-F238E27FC236}">
                <a16:creationId xmlns:a16="http://schemas.microsoft.com/office/drawing/2014/main" id="{9F4E37BB-8381-4301-823A-F6BBB3DB5ACD}"/>
              </a:ext>
            </a:extLst>
          </p:cNvPr>
          <p:cNvCxnSpPr>
            <a:cxnSpLocks/>
          </p:cNvCxnSpPr>
          <p:nvPr/>
        </p:nvCxnSpPr>
        <p:spPr>
          <a:xfrm>
            <a:off x="395536" y="2852936"/>
            <a:ext cx="4464496" cy="0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gyenes összekötő 6">
            <a:extLst>
              <a:ext uri="{FF2B5EF4-FFF2-40B4-BE49-F238E27FC236}">
                <a16:creationId xmlns:a16="http://schemas.microsoft.com/office/drawing/2014/main" id="{30483549-8CC6-4A56-BE2A-ECA5B02491B5}"/>
              </a:ext>
            </a:extLst>
          </p:cNvPr>
          <p:cNvCxnSpPr>
            <a:cxnSpLocks/>
          </p:cNvCxnSpPr>
          <p:nvPr/>
        </p:nvCxnSpPr>
        <p:spPr>
          <a:xfrm>
            <a:off x="395536" y="3526449"/>
            <a:ext cx="4464496" cy="18356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gyenes összekötő 7">
            <a:extLst>
              <a:ext uri="{FF2B5EF4-FFF2-40B4-BE49-F238E27FC236}">
                <a16:creationId xmlns:a16="http://schemas.microsoft.com/office/drawing/2014/main" id="{51366CE2-7795-4812-962C-9B015AA673E3}"/>
              </a:ext>
            </a:extLst>
          </p:cNvPr>
          <p:cNvCxnSpPr>
            <a:cxnSpLocks/>
          </p:cNvCxnSpPr>
          <p:nvPr/>
        </p:nvCxnSpPr>
        <p:spPr>
          <a:xfrm>
            <a:off x="395536" y="4238049"/>
            <a:ext cx="7416824" cy="55047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gyenes összekötő 8">
            <a:extLst>
              <a:ext uri="{FF2B5EF4-FFF2-40B4-BE49-F238E27FC236}">
                <a16:creationId xmlns:a16="http://schemas.microsoft.com/office/drawing/2014/main" id="{7E76C044-7A6C-4535-8B24-F545E29A4927}"/>
              </a:ext>
            </a:extLst>
          </p:cNvPr>
          <p:cNvCxnSpPr>
            <a:cxnSpLocks/>
          </p:cNvCxnSpPr>
          <p:nvPr/>
        </p:nvCxnSpPr>
        <p:spPr>
          <a:xfrm>
            <a:off x="395536" y="4949649"/>
            <a:ext cx="7416824" cy="0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>
            <a:extLst>
              <a:ext uri="{FF2B5EF4-FFF2-40B4-BE49-F238E27FC236}">
                <a16:creationId xmlns:a16="http://schemas.microsoft.com/office/drawing/2014/main" id="{07FE1311-D5FE-4F84-9DDB-F29A2A3FDDF6}"/>
              </a:ext>
            </a:extLst>
          </p:cNvPr>
          <p:cNvCxnSpPr>
            <a:cxnSpLocks/>
          </p:cNvCxnSpPr>
          <p:nvPr/>
        </p:nvCxnSpPr>
        <p:spPr>
          <a:xfrm>
            <a:off x="395536" y="5661248"/>
            <a:ext cx="7416824" cy="0"/>
          </a:xfrm>
          <a:prstGeom prst="line">
            <a:avLst/>
          </a:prstGeom>
          <a:ln w="41275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B8B8B8"/>
                </a:gs>
              </a:gsLst>
              <a:lin ang="10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Kép 14" descr="A képen öltöny, rajz látható&#10;&#10;Automatikusan generált leírás">
            <a:extLst>
              <a:ext uri="{FF2B5EF4-FFF2-40B4-BE49-F238E27FC236}">
                <a16:creationId xmlns:a16="http://schemas.microsoft.com/office/drawing/2014/main" id="{2429828C-4D9D-43D4-BF6E-14BC5BC2706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4587516" y="1412776"/>
            <a:ext cx="4560875" cy="209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8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églalap 18"/>
          <p:cNvSpPr/>
          <p:nvPr/>
        </p:nvSpPr>
        <p:spPr>
          <a:xfrm flipV="1">
            <a:off x="251520" y="5733256"/>
            <a:ext cx="878497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9168" y="116632"/>
            <a:ext cx="8229600" cy="994122"/>
          </a:xfrm>
        </p:spPr>
        <p:txBody>
          <a:bodyPr>
            <a:noAutofit/>
          </a:bodyPr>
          <a:lstStyle/>
          <a:p>
            <a:pPr lvl="1" algn="ctr"/>
            <a:r>
              <a:rPr lang="hu-HU" sz="2400" b="1" kern="1200" dirty="0">
                <a:solidFill>
                  <a:prstClr val="white"/>
                </a:solidFill>
                <a:latin typeface="+mn-lt"/>
                <a:ea typeface="+mj-ea"/>
                <a:cs typeface="Arial"/>
              </a:rPr>
              <a:t>Indikátorteljesítés 2019 III. negyedév</a:t>
            </a:r>
          </a:p>
        </p:txBody>
      </p:sp>
      <p:sp>
        <p:nvSpPr>
          <p:cNvPr id="12" name="Cím 1"/>
          <p:cNvSpPr txBox="1">
            <a:spLocks/>
          </p:cNvSpPr>
          <p:nvPr/>
        </p:nvSpPr>
        <p:spPr>
          <a:xfrm>
            <a:off x="4572000" y="1628800"/>
            <a:ext cx="4392488" cy="17350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hu-HU" altLang="hu-HU" sz="1600" b="1" dirty="0">
                <a:solidFill>
                  <a:srgbClr val="5B9BD5">
                    <a:lumMod val="50000"/>
                  </a:srgbClr>
                </a:solidFill>
                <a:ea typeface="+mn-ea"/>
                <a:cs typeface="+mn-cs"/>
              </a:rPr>
              <a:t>Az indikátorok aktuális teljesítése a célhoz </a:t>
            </a:r>
            <a:br>
              <a:rPr lang="hu-HU" altLang="hu-HU" sz="1600" b="1" dirty="0">
                <a:solidFill>
                  <a:srgbClr val="5B9BD5">
                    <a:lumMod val="50000"/>
                  </a:srgbClr>
                </a:solidFill>
                <a:ea typeface="+mn-ea"/>
                <a:cs typeface="+mn-cs"/>
              </a:rPr>
            </a:br>
            <a:r>
              <a:rPr lang="hu-HU" altLang="hu-HU" sz="1600" b="1" dirty="0">
                <a:solidFill>
                  <a:srgbClr val="5B9BD5">
                    <a:lumMod val="50000"/>
                  </a:srgbClr>
                </a:solidFill>
                <a:ea typeface="+mn-ea"/>
                <a:cs typeface="+mn-cs"/>
              </a:rPr>
              <a:t>képest előrehaladott</a:t>
            </a:r>
          </a:p>
        </p:txBody>
      </p:sp>
      <p:graphicFrame>
        <p:nvGraphicFramePr>
          <p:cNvPr id="13" name="Diagram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910772"/>
              </p:ext>
            </p:extLst>
          </p:nvPr>
        </p:nvGraphicFramePr>
        <p:xfrm>
          <a:off x="97221" y="1124744"/>
          <a:ext cx="4474779" cy="2932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Diagram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7005931"/>
              </p:ext>
            </p:extLst>
          </p:nvPr>
        </p:nvGraphicFramePr>
        <p:xfrm>
          <a:off x="107867" y="4057375"/>
          <a:ext cx="4392125" cy="2775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Diagra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255786"/>
              </p:ext>
            </p:extLst>
          </p:nvPr>
        </p:nvGraphicFramePr>
        <p:xfrm>
          <a:off x="4644008" y="4080347"/>
          <a:ext cx="4499992" cy="275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20" name="Egyenes összekötő 19"/>
          <p:cNvCxnSpPr/>
          <p:nvPr/>
        </p:nvCxnSpPr>
        <p:spPr>
          <a:xfrm>
            <a:off x="755576" y="2348880"/>
            <a:ext cx="34563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20"/>
          <p:cNvCxnSpPr/>
          <p:nvPr/>
        </p:nvCxnSpPr>
        <p:spPr>
          <a:xfrm>
            <a:off x="683568" y="5445224"/>
            <a:ext cx="34563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21"/>
          <p:cNvCxnSpPr/>
          <p:nvPr/>
        </p:nvCxnSpPr>
        <p:spPr>
          <a:xfrm>
            <a:off x="5230416" y="5101210"/>
            <a:ext cx="345638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236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/>
          <p:cNvSpPr/>
          <p:nvPr/>
        </p:nvSpPr>
        <p:spPr>
          <a:xfrm>
            <a:off x="5868144" y="5157192"/>
            <a:ext cx="2818656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683568" y="5517232"/>
            <a:ext cx="201622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aphicFrame>
        <p:nvGraphicFramePr>
          <p:cNvPr id="77" name="Diagram 7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2095134"/>
              </p:ext>
            </p:extLst>
          </p:nvPr>
        </p:nvGraphicFramePr>
        <p:xfrm>
          <a:off x="317376" y="1340769"/>
          <a:ext cx="8528958" cy="53583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98617"/>
            <a:ext cx="8229600" cy="954119"/>
          </a:xfrm>
        </p:spPr>
        <p:txBody>
          <a:bodyPr>
            <a:normAutofit fontScale="90000"/>
          </a:bodyPr>
          <a:lstStyle/>
          <a:p>
            <a:b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</a:br>
            <a: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  <a:t>Projektek megvalósítási ideje és pénzügyi előrehaladása</a:t>
            </a:r>
            <a:br>
              <a:rPr lang="hu-HU" sz="2400" b="1" dirty="0">
                <a:solidFill>
                  <a:prstClr val="white"/>
                </a:solidFill>
                <a:latin typeface="+mn-lt"/>
                <a:cs typeface="Arial"/>
              </a:rPr>
            </a:br>
            <a:endParaRPr lang="hu-HU" sz="2400" b="1" dirty="0">
              <a:solidFill>
                <a:prstClr val="white"/>
              </a:solidFill>
              <a:latin typeface="+mn-lt"/>
              <a:cs typeface="Arial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827584" y="2652715"/>
            <a:ext cx="2991268" cy="4162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5" name="Téglalap 74"/>
          <p:cNvSpPr/>
          <p:nvPr/>
        </p:nvSpPr>
        <p:spPr>
          <a:xfrm>
            <a:off x="464096" y="1925427"/>
            <a:ext cx="7920880" cy="22722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pSp>
        <p:nvGrpSpPr>
          <p:cNvPr id="81" name="Csoportba foglalás 80"/>
          <p:cNvGrpSpPr/>
          <p:nvPr/>
        </p:nvGrpSpPr>
        <p:grpSpPr>
          <a:xfrm>
            <a:off x="2040839" y="1531544"/>
            <a:ext cx="4189155" cy="4788623"/>
            <a:chOff x="2040839" y="1531544"/>
            <a:chExt cx="4189155" cy="4788623"/>
          </a:xfrm>
        </p:grpSpPr>
        <p:grpSp>
          <p:nvGrpSpPr>
            <p:cNvPr id="9" name="Csoportba foglalás 8"/>
            <p:cNvGrpSpPr/>
            <p:nvPr/>
          </p:nvGrpSpPr>
          <p:grpSpPr>
            <a:xfrm>
              <a:off x="2040839" y="1772816"/>
              <a:ext cx="4189155" cy="4547351"/>
              <a:chOff x="2017842" y="1463401"/>
              <a:chExt cx="4189155" cy="4792443"/>
            </a:xfrm>
          </p:grpSpPr>
          <p:grpSp>
            <p:nvGrpSpPr>
              <p:cNvPr id="11" name="Csoportba foglalás 10"/>
              <p:cNvGrpSpPr/>
              <p:nvPr/>
            </p:nvGrpSpPr>
            <p:grpSpPr>
              <a:xfrm>
                <a:off x="2202855" y="1463401"/>
                <a:ext cx="3174769" cy="129810"/>
                <a:chOff x="903007" y="1243208"/>
                <a:chExt cx="2370947" cy="123111"/>
              </a:xfrm>
            </p:grpSpPr>
            <p:sp>
              <p:nvSpPr>
                <p:cNvPr id="72" name="Téglalap 71"/>
                <p:cNvSpPr/>
                <p:nvPr/>
              </p:nvSpPr>
              <p:spPr>
                <a:xfrm>
                  <a:off x="903007" y="1268760"/>
                  <a:ext cx="2370947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3" name="Szövegdoboz 72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65%</a:t>
                  </a:r>
                </a:p>
              </p:txBody>
            </p:sp>
          </p:grpSp>
          <p:grpSp>
            <p:nvGrpSpPr>
              <p:cNvPr id="12" name="Csoportba foglalás 11"/>
              <p:cNvGrpSpPr/>
              <p:nvPr/>
            </p:nvGrpSpPr>
            <p:grpSpPr>
              <a:xfrm>
                <a:off x="2017842" y="1679065"/>
                <a:ext cx="3045159" cy="129810"/>
                <a:chOff x="899857" y="1224012"/>
                <a:chExt cx="2376264" cy="123111"/>
              </a:xfrm>
            </p:grpSpPr>
            <p:sp>
              <p:nvSpPr>
                <p:cNvPr id="70" name="Téglalap 69"/>
                <p:cNvSpPr/>
                <p:nvPr/>
              </p:nvSpPr>
              <p:spPr>
                <a:xfrm>
                  <a:off x="899857" y="1249565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71" name="Szövegdoboz 70"/>
                <p:cNvSpPr txBox="1"/>
                <p:nvPr/>
              </p:nvSpPr>
              <p:spPr>
                <a:xfrm>
                  <a:off x="1128448" y="1224012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61%</a:t>
                  </a:r>
                </a:p>
              </p:txBody>
            </p:sp>
          </p:grpSp>
          <p:grpSp>
            <p:nvGrpSpPr>
              <p:cNvPr id="13" name="Csoportba foglalás 12"/>
              <p:cNvGrpSpPr/>
              <p:nvPr/>
            </p:nvGrpSpPr>
            <p:grpSpPr>
              <a:xfrm>
                <a:off x="2038642" y="1900987"/>
                <a:ext cx="3028542" cy="129810"/>
                <a:chOff x="896479" y="1218195"/>
                <a:chExt cx="2376264" cy="123111"/>
              </a:xfrm>
            </p:grpSpPr>
            <p:sp>
              <p:nvSpPr>
                <p:cNvPr id="68" name="Téglalap 67"/>
                <p:cNvSpPr/>
                <p:nvPr/>
              </p:nvSpPr>
              <p:spPr>
                <a:xfrm>
                  <a:off x="896479" y="1243748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9" name="Szövegdoboz 68"/>
                <p:cNvSpPr txBox="1"/>
                <p:nvPr/>
              </p:nvSpPr>
              <p:spPr>
                <a:xfrm>
                  <a:off x="1135064" y="1218195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55%</a:t>
                  </a:r>
                </a:p>
              </p:txBody>
            </p:sp>
          </p:grpSp>
          <p:grpSp>
            <p:nvGrpSpPr>
              <p:cNvPr id="14" name="Csoportba foglalás 13"/>
              <p:cNvGrpSpPr/>
              <p:nvPr/>
            </p:nvGrpSpPr>
            <p:grpSpPr>
              <a:xfrm>
                <a:off x="2040491" y="2139377"/>
                <a:ext cx="2133197" cy="129810"/>
                <a:chOff x="877489" y="1217656"/>
                <a:chExt cx="2376264" cy="123111"/>
              </a:xfrm>
            </p:grpSpPr>
            <p:sp>
              <p:nvSpPr>
                <p:cNvPr id="66" name="Téglalap 65"/>
                <p:cNvSpPr/>
                <p:nvPr/>
              </p:nvSpPr>
              <p:spPr>
                <a:xfrm>
                  <a:off x="877489" y="1243209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7" name="Szövegdoboz 66"/>
                <p:cNvSpPr txBox="1"/>
                <p:nvPr/>
              </p:nvSpPr>
              <p:spPr>
                <a:xfrm>
                  <a:off x="1135064" y="1217656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37%</a:t>
                  </a:r>
                </a:p>
              </p:txBody>
            </p:sp>
          </p:grpSp>
          <p:grpSp>
            <p:nvGrpSpPr>
              <p:cNvPr id="15" name="Csoportba foglalás 14"/>
              <p:cNvGrpSpPr/>
              <p:nvPr/>
            </p:nvGrpSpPr>
            <p:grpSpPr>
              <a:xfrm>
                <a:off x="2042832" y="2388110"/>
                <a:ext cx="4164165" cy="129810"/>
                <a:chOff x="899719" y="1236008"/>
                <a:chExt cx="2376264" cy="123111"/>
              </a:xfrm>
            </p:grpSpPr>
            <p:sp>
              <p:nvSpPr>
                <p:cNvPr id="64" name="Téglalap 63"/>
                <p:cNvSpPr/>
                <p:nvPr/>
              </p:nvSpPr>
              <p:spPr>
                <a:xfrm>
                  <a:off x="899719" y="12615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5" name="Szövegdoboz 64"/>
                <p:cNvSpPr txBox="1"/>
                <p:nvPr/>
              </p:nvSpPr>
              <p:spPr>
                <a:xfrm>
                  <a:off x="1136097" y="12360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76%</a:t>
                  </a:r>
                </a:p>
              </p:txBody>
            </p:sp>
          </p:grpSp>
          <p:grpSp>
            <p:nvGrpSpPr>
              <p:cNvPr id="16" name="Csoportba foglalás 15"/>
              <p:cNvGrpSpPr/>
              <p:nvPr/>
            </p:nvGrpSpPr>
            <p:grpSpPr>
              <a:xfrm>
                <a:off x="2351465" y="2631718"/>
                <a:ext cx="1880931" cy="129810"/>
                <a:chOff x="911596" y="1243208"/>
                <a:chExt cx="2376264" cy="123111"/>
              </a:xfrm>
            </p:grpSpPr>
            <p:sp>
              <p:nvSpPr>
                <p:cNvPr id="62" name="Téglalap 61"/>
                <p:cNvSpPr/>
                <p:nvPr/>
              </p:nvSpPr>
              <p:spPr>
                <a:xfrm>
                  <a:off x="911596" y="1262737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3" name="Szövegdoboz 62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36%</a:t>
                  </a:r>
                </a:p>
              </p:txBody>
            </p:sp>
          </p:grpSp>
          <p:grpSp>
            <p:nvGrpSpPr>
              <p:cNvPr id="17" name="Csoportba foglalás 16"/>
              <p:cNvGrpSpPr/>
              <p:nvPr/>
            </p:nvGrpSpPr>
            <p:grpSpPr>
              <a:xfrm>
                <a:off x="2317052" y="2856347"/>
                <a:ext cx="2861174" cy="129810"/>
                <a:chOff x="899840" y="1235430"/>
                <a:chExt cx="2376264" cy="123111"/>
              </a:xfrm>
            </p:grpSpPr>
            <p:sp>
              <p:nvSpPr>
                <p:cNvPr id="60" name="Téglalap 59"/>
                <p:cNvSpPr/>
                <p:nvPr/>
              </p:nvSpPr>
              <p:spPr>
                <a:xfrm>
                  <a:off x="899840" y="1260981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61" name="Szövegdoboz 60"/>
                <p:cNvSpPr txBox="1"/>
                <p:nvPr/>
              </p:nvSpPr>
              <p:spPr>
                <a:xfrm>
                  <a:off x="1135064" y="1235430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61%</a:t>
                  </a:r>
                </a:p>
              </p:txBody>
            </p:sp>
          </p:grpSp>
          <p:grpSp>
            <p:nvGrpSpPr>
              <p:cNvPr id="18" name="Csoportba foglalás 17"/>
              <p:cNvGrpSpPr/>
              <p:nvPr/>
            </p:nvGrpSpPr>
            <p:grpSpPr>
              <a:xfrm>
                <a:off x="2294732" y="3096874"/>
                <a:ext cx="842465" cy="129810"/>
                <a:chOff x="909197" y="1243208"/>
                <a:chExt cx="2376263" cy="123111"/>
              </a:xfrm>
            </p:grpSpPr>
            <p:sp>
              <p:nvSpPr>
                <p:cNvPr id="58" name="Téglalap 57"/>
                <p:cNvSpPr/>
                <p:nvPr/>
              </p:nvSpPr>
              <p:spPr>
                <a:xfrm>
                  <a:off x="909197" y="1268760"/>
                  <a:ext cx="2376263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9" name="Szövegdoboz 58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16%</a:t>
                  </a:r>
                </a:p>
              </p:txBody>
            </p:sp>
          </p:grpSp>
          <p:grpSp>
            <p:nvGrpSpPr>
              <p:cNvPr id="19" name="Csoportba foglalás 18"/>
              <p:cNvGrpSpPr/>
              <p:nvPr/>
            </p:nvGrpSpPr>
            <p:grpSpPr>
              <a:xfrm>
                <a:off x="2035845" y="3324705"/>
                <a:ext cx="3133957" cy="129810"/>
                <a:chOff x="897851" y="1243208"/>
                <a:chExt cx="2376264" cy="123111"/>
              </a:xfrm>
            </p:grpSpPr>
            <p:sp>
              <p:nvSpPr>
                <p:cNvPr id="56" name="Téglalap 55"/>
                <p:cNvSpPr/>
                <p:nvPr/>
              </p:nvSpPr>
              <p:spPr>
                <a:xfrm>
                  <a:off x="897851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7" name="Szövegdoboz 56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71%</a:t>
                  </a:r>
                </a:p>
              </p:txBody>
            </p:sp>
          </p:grpSp>
          <p:grpSp>
            <p:nvGrpSpPr>
              <p:cNvPr id="20" name="Csoportba foglalás 19"/>
              <p:cNvGrpSpPr/>
              <p:nvPr/>
            </p:nvGrpSpPr>
            <p:grpSpPr>
              <a:xfrm>
                <a:off x="2366688" y="3558865"/>
                <a:ext cx="1476727" cy="129810"/>
                <a:chOff x="926413" y="1243208"/>
                <a:chExt cx="2376264" cy="123111"/>
              </a:xfrm>
            </p:grpSpPr>
            <p:sp>
              <p:nvSpPr>
                <p:cNvPr id="54" name="Téglalap 53"/>
                <p:cNvSpPr/>
                <p:nvPr/>
              </p:nvSpPr>
              <p:spPr>
                <a:xfrm>
                  <a:off x="926413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5" name="Szövegdoboz 54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27%</a:t>
                  </a:r>
                </a:p>
              </p:txBody>
            </p:sp>
          </p:grpSp>
          <p:grpSp>
            <p:nvGrpSpPr>
              <p:cNvPr id="21" name="Csoportba foglalás 20"/>
              <p:cNvGrpSpPr/>
              <p:nvPr/>
            </p:nvGrpSpPr>
            <p:grpSpPr>
              <a:xfrm>
                <a:off x="2042609" y="3793888"/>
                <a:ext cx="1617123" cy="129810"/>
                <a:chOff x="899592" y="1243208"/>
                <a:chExt cx="2376264" cy="123111"/>
              </a:xfrm>
            </p:grpSpPr>
            <p:sp>
              <p:nvSpPr>
                <p:cNvPr id="52" name="Téglalap 51"/>
                <p:cNvSpPr/>
                <p:nvPr/>
              </p:nvSpPr>
              <p:spPr>
                <a:xfrm>
                  <a:off x="899592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3" name="Szövegdoboz 52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28%</a:t>
                  </a:r>
                </a:p>
              </p:txBody>
            </p:sp>
          </p:grpSp>
          <p:grpSp>
            <p:nvGrpSpPr>
              <p:cNvPr id="22" name="Csoportba foglalás 21"/>
              <p:cNvGrpSpPr/>
              <p:nvPr/>
            </p:nvGrpSpPr>
            <p:grpSpPr>
              <a:xfrm>
                <a:off x="2322291" y="4030680"/>
                <a:ext cx="2024957" cy="129810"/>
                <a:chOff x="900567" y="1243208"/>
                <a:chExt cx="2376264" cy="123111"/>
              </a:xfrm>
            </p:grpSpPr>
            <p:sp>
              <p:nvSpPr>
                <p:cNvPr id="50" name="Téglalap 49"/>
                <p:cNvSpPr/>
                <p:nvPr/>
              </p:nvSpPr>
              <p:spPr>
                <a:xfrm>
                  <a:off x="900567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51" name="Szövegdoboz 50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42%</a:t>
                  </a:r>
                </a:p>
              </p:txBody>
            </p:sp>
          </p:grpSp>
          <p:grpSp>
            <p:nvGrpSpPr>
              <p:cNvPr id="23" name="Csoportba foglalás 22"/>
              <p:cNvGrpSpPr/>
              <p:nvPr/>
            </p:nvGrpSpPr>
            <p:grpSpPr>
              <a:xfrm>
                <a:off x="2320327" y="4256652"/>
                <a:ext cx="2768427" cy="129810"/>
                <a:chOff x="897428" y="1243208"/>
                <a:chExt cx="2376264" cy="123111"/>
              </a:xfrm>
            </p:grpSpPr>
            <p:sp>
              <p:nvSpPr>
                <p:cNvPr id="48" name="Téglalap 47"/>
                <p:cNvSpPr/>
                <p:nvPr/>
              </p:nvSpPr>
              <p:spPr>
                <a:xfrm>
                  <a:off x="897428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9" name="Szövegdoboz 48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67%</a:t>
                  </a:r>
                </a:p>
              </p:txBody>
            </p:sp>
          </p:grpSp>
          <p:grpSp>
            <p:nvGrpSpPr>
              <p:cNvPr id="24" name="Csoportba foglalás 23"/>
              <p:cNvGrpSpPr/>
              <p:nvPr/>
            </p:nvGrpSpPr>
            <p:grpSpPr>
              <a:xfrm>
                <a:off x="2124184" y="4497692"/>
                <a:ext cx="2028468" cy="129810"/>
                <a:chOff x="894933" y="1243208"/>
                <a:chExt cx="2376264" cy="123111"/>
              </a:xfrm>
            </p:grpSpPr>
            <p:sp>
              <p:nvSpPr>
                <p:cNvPr id="46" name="Téglalap 45"/>
                <p:cNvSpPr/>
                <p:nvPr/>
              </p:nvSpPr>
              <p:spPr>
                <a:xfrm>
                  <a:off x="894933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7" name="Szövegdoboz 46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34%</a:t>
                  </a:r>
                </a:p>
              </p:txBody>
            </p:sp>
          </p:grpSp>
          <p:grpSp>
            <p:nvGrpSpPr>
              <p:cNvPr id="25" name="Csoportba foglalás 24"/>
              <p:cNvGrpSpPr/>
              <p:nvPr/>
            </p:nvGrpSpPr>
            <p:grpSpPr>
              <a:xfrm>
                <a:off x="2058070" y="4720663"/>
                <a:ext cx="2408288" cy="129810"/>
                <a:chOff x="895443" y="1243208"/>
                <a:chExt cx="2376264" cy="123111"/>
              </a:xfrm>
            </p:grpSpPr>
            <p:sp>
              <p:nvSpPr>
                <p:cNvPr id="44" name="Téglalap 43"/>
                <p:cNvSpPr/>
                <p:nvPr/>
              </p:nvSpPr>
              <p:spPr>
                <a:xfrm>
                  <a:off x="895443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5" name="Szövegdoboz 44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94%</a:t>
                  </a:r>
                </a:p>
              </p:txBody>
            </p:sp>
          </p:grpSp>
          <p:grpSp>
            <p:nvGrpSpPr>
              <p:cNvPr id="26" name="Csoportba foglalás 25"/>
              <p:cNvGrpSpPr/>
              <p:nvPr/>
            </p:nvGrpSpPr>
            <p:grpSpPr>
              <a:xfrm>
                <a:off x="2318644" y="4966034"/>
                <a:ext cx="2381498" cy="129810"/>
                <a:chOff x="908074" y="1243208"/>
                <a:chExt cx="2376264" cy="123111"/>
              </a:xfrm>
            </p:grpSpPr>
            <p:sp>
              <p:nvSpPr>
                <p:cNvPr id="42" name="Téglalap 41"/>
                <p:cNvSpPr/>
                <p:nvPr/>
              </p:nvSpPr>
              <p:spPr>
                <a:xfrm>
                  <a:off x="908074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3" name="Szövegdoboz 42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44%</a:t>
                  </a:r>
                </a:p>
              </p:txBody>
            </p:sp>
          </p:grpSp>
          <p:grpSp>
            <p:nvGrpSpPr>
              <p:cNvPr id="27" name="Csoportba foglalás 26"/>
              <p:cNvGrpSpPr/>
              <p:nvPr/>
            </p:nvGrpSpPr>
            <p:grpSpPr>
              <a:xfrm>
                <a:off x="2018784" y="5192007"/>
                <a:ext cx="1287804" cy="129810"/>
                <a:chOff x="913102" y="1243208"/>
                <a:chExt cx="2376264" cy="123111"/>
              </a:xfrm>
            </p:grpSpPr>
            <p:sp>
              <p:nvSpPr>
                <p:cNvPr id="40" name="Téglalap 39"/>
                <p:cNvSpPr/>
                <p:nvPr/>
              </p:nvSpPr>
              <p:spPr>
                <a:xfrm>
                  <a:off x="913102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41" name="Szövegdoboz 40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29%</a:t>
                  </a:r>
                </a:p>
              </p:txBody>
            </p:sp>
          </p:grpSp>
          <p:grpSp>
            <p:nvGrpSpPr>
              <p:cNvPr id="28" name="Csoportba foglalás 27"/>
              <p:cNvGrpSpPr/>
              <p:nvPr/>
            </p:nvGrpSpPr>
            <p:grpSpPr>
              <a:xfrm>
                <a:off x="2083952" y="5428025"/>
                <a:ext cx="3334679" cy="129810"/>
                <a:chOff x="900722" y="1243208"/>
                <a:chExt cx="2376264" cy="123111"/>
              </a:xfrm>
            </p:grpSpPr>
            <p:sp>
              <p:nvSpPr>
                <p:cNvPr id="38" name="Téglalap 37"/>
                <p:cNvSpPr/>
                <p:nvPr/>
              </p:nvSpPr>
              <p:spPr>
                <a:xfrm>
                  <a:off x="900722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9" name="Szövegdoboz 38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72%</a:t>
                  </a:r>
                </a:p>
              </p:txBody>
            </p:sp>
          </p:grpSp>
          <p:grpSp>
            <p:nvGrpSpPr>
              <p:cNvPr id="29" name="Csoportba foglalás 28"/>
              <p:cNvGrpSpPr/>
              <p:nvPr/>
            </p:nvGrpSpPr>
            <p:grpSpPr>
              <a:xfrm>
                <a:off x="2060428" y="5664042"/>
                <a:ext cx="2302310" cy="129810"/>
                <a:chOff x="902868" y="1243208"/>
                <a:chExt cx="2376264" cy="123111"/>
              </a:xfrm>
            </p:grpSpPr>
            <p:sp>
              <p:nvSpPr>
                <p:cNvPr id="36" name="Téglalap 35"/>
                <p:cNvSpPr/>
                <p:nvPr/>
              </p:nvSpPr>
              <p:spPr>
                <a:xfrm>
                  <a:off x="902868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7" name="Szövegdoboz 36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40%</a:t>
                  </a:r>
                </a:p>
              </p:txBody>
            </p:sp>
          </p:grpSp>
          <p:grpSp>
            <p:nvGrpSpPr>
              <p:cNvPr id="30" name="Csoportba foglalás 29"/>
              <p:cNvGrpSpPr/>
              <p:nvPr/>
            </p:nvGrpSpPr>
            <p:grpSpPr>
              <a:xfrm>
                <a:off x="2116805" y="5900649"/>
                <a:ext cx="1989127" cy="129810"/>
                <a:chOff x="904244" y="1243208"/>
                <a:chExt cx="2376264" cy="123111"/>
              </a:xfrm>
            </p:grpSpPr>
            <p:sp>
              <p:nvSpPr>
                <p:cNvPr id="34" name="Téglalap 33"/>
                <p:cNvSpPr/>
                <p:nvPr/>
              </p:nvSpPr>
              <p:spPr>
                <a:xfrm>
                  <a:off x="904244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5" name="Szövegdoboz 34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46%</a:t>
                  </a:r>
                </a:p>
              </p:txBody>
            </p:sp>
          </p:grpSp>
          <p:grpSp>
            <p:nvGrpSpPr>
              <p:cNvPr id="31" name="Csoportba foglalás 30"/>
              <p:cNvGrpSpPr/>
              <p:nvPr/>
            </p:nvGrpSpPr>
            <p:grpSpPr>
              <a:xfrm>
                <a:off x="2039020" y="6126034"/>
                <a:ext cx="3205623" cy="129810"/>
                <a:chOff x="900652" y="1243208"/>
                <a:chExt cx="2376264" cy="123111"/>
              </a:xfrm>
            </p:grpSpPr>
            <p:sp>
              <p:nvSpPr>
                <p:cNvPr id="32" name="Téglalap 31"/>
                <p:cNvSpPr/>
                <p:nvPr/>
              </p:nvSpPr>
              <p:spPr>
                <a:xfrm>
                  <a:off x="900652" y="1268760"/>
                  <a:ext cx="2376264" cy="7200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dirty="0"/>
                </a:p>
              </p:txBody>
            </p:sp>
            <p:sp>
              <p:nvSpPr>
                <p:cNvPr id="33" name="Szövegdoboz 32"/>
                <p:cNvSpPr txBox="1"/>
                <p:nvPr/>
              </p:nvSpPr>
              <p:spPr>
                <a:xfrm>
                  <a:off x="1135064" y="1243208"/>
                  <a:ext cx="1944216" cy="12311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tIns="0" bIns="0" rtlCol="0">
                  <a:spAutoFit/>
                </a:bodyPr>
                <a:lstStyle/>
                <a:p>
                  <a:pPr algn="ctr"/>
                  <a:r>
                    <a:rPr lang="hu-HU" sz="800" b="1" dirty="0">
                      <a:solidFill>
                        <a:schemeClr val="bg1"/>
                      </a:solidFill>
                    </a:rPr>
                    <a:t>83%</a:t>
                  </a:r>
                </a:p>
              </p:txBody>
            </p:sp>
          </p:grpSp>
        </p:grpSp>
        <p:sp>
          <p:nvSpPr>
            <p:cNvPr id="79" name="Téglalap 78"/>
            <p:cNvSpPr/>
            <p:nvPr/>
          </p:nvSpPr>
          <p:spPr>
            <a:xfrm>
              <a:off x="2178729" y="1557108"/>
              <a:ext cx="2288697" cy="7204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80" name="Szövegdoboz 79"/>
            <p:cNvSpPr txBox="1"/>
            <p:nvPr/>
          </p:nvSpPr>
          <p:spPr>
            <a:xfrm>
              <a:off x="2489460" y="1531544"/>
              <a:ext cx="1550599" cy="12317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0" bIns="0" rtlCol="0">
              <a:spAutoFit/>
            </a:bodyPr>
            <a:lstStyle/>
            <a:p>
              <a:pPr algn="ctr"/>
              <a:r>
                <a:rPr lang="hu-HU" sz="800" b="1" dirty="0">
                  <a:solidFill>
                    <a:schemeClr val="bg1"/>
                  </a:solidFill>
                </a:rPr>
                <a:t>44%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880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églalap 5"/>
          <p:cNvSpPr/>
          <p:nvPr/>
        </p:nvSpPr>
        <p:spPr>
          <a:xfrm flipV="1">
            <a:off x="251520" y="5733256"/>
            <a:ext cx="8784976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3" name="Cím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792088"/>
          </a:xfrm>
        </p:spPr>
        <p:txBody>
          <a:bodyPr>
            <a:noAutofit/>
          </a:bodyPr>
          <a:lstStyle/>
          <a:p>
            <a:pPr algn="l"/>
            <a:r>
              <a:rPr lang="hu-HU" sz="2400" b="1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A paktumok jövője – kohéziós politika 2020+</a:t>
            </a:r>
            <a:endParaRPr lang="hu-HU" sz="2400" dirty="0">
              <a:latin typeface="+mn-lt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4644008" y="4797152"/>
            <a:ext cx="151216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B05B98CB-D0DE-4B73-A2A4-54E37FB3F146}"/>
              </a:ext>
            </a:extLst>
          </p:cNvPr>
          <p:cNvSpPr/>
          <p:nvPr/>
        </p:nvSpPr>
        <p:spPr>
          <a:xfrm flipV="1">
            <a:off x="-108520" y="970944"/>
            <a:ext cx="5557952" cy="5887056"/>
          </a:xfrm>
          <a:custGeom>
            <a:avLst/>
            <a:gdLst>
              <a:gd name="connsiteX0" fmla="*/ 0 w 5364088"/>
              <a:gd name="connsiteY0" fmla="*/ 0 h 5517232"/>
              <a:gd name="connsiteX1" fmla="*/ 5364088 w 5364088"/>
              <a:gd name="connsiteY1" fmla="*/ 0 h 5517232"/>
              <a:gd name="connsiteX2" fmla="*/ 5364088 w 5364088"/>
              <a:gd name="connsiteY2" fmla="*/ 5517232 h 5517232"/>
              <a:gd name="connsiteX3" fmla="*/ 0 w 5364088"/>
              <a:gd name="connsiteY3" fmla="*/ 5517232 h 5517232"/>
              <a:gd name="connsiteX4" fmla="*/ 0 w 5364088"/>
              <a:gd name="connsiteY4" fmla="*/ 0 h 5517232"/>
              <a:gd name="connsiteX0" fmla="*/ 40640 w 5404728"/>
              <a:gd name="connsiteY0" fmla="*/ 0 h 5862672"/>
              <a:gd name="connsiteX1" fmla="*/ 5404728 w 5404728"/>
              <a:gd name="connsiteY1" fmla="*/ 0 h 5862672"/>
              <a:gd name="connsiteX2" fmla="*/ 5404728 w 5404728"/>
              <a:gd name="connsiteY2" fmla="*/ 5517232 h 5862672"/>
              <a:gd name="connsiteX3" fmla="*/ 0 w 5404728"/>
              <a:gd name="connsiteY3" fmla="*/ 5862672 h 5862672"/>
              <a:gd name="connsiteX4" fmla="*/ 40640 w 5404728"/>
              <a:gd name="connsiteY4" fmla="*/ 0 h 5862672"/>
              <a:gd name="connsiteX0" fmla="*/ 40640 w 5404728"/>
              <a:gd name="connsiteY0" fmla="*/ 0 h 5862672"/>
              <a:gd name="connsiteX1" fmla="*/ 5404728 w 5404728"/>
              <a:gd name="connsiteY1" fmla="*/ 0 h 5862672"/>
              <a:gd name="connsiteX2" fmla="*/ 5404728 w 5404728"/>
              <a:gd name="connsiteY2" fmla="*/ 5517232 h 5862672"/>
              <a:gd name="connsiteX3" fmla="*/ 0 w 5404728"/>
              <a:gd name="connsiteY3" fmla="*/ 5862672 h 5862672"/>
              <a:gd name="connsiteX4" fmla="*/ 40640 w 5404728"/>
              <a:gd name="connsiteY4" fmla="*/ 0 h 5862672"/>
              <a:gd name="connsiteX0" fmla="*/ 4064 w 5368152"/>
              <a:gd name="connsiteY0" fmla="*/ 0 h 5887056"/>
              <a:gd name="connsiteX1" fmla="*/ 5368152 w 5368152"/>
              <a:gd name="connsiteY1" fmla="*/ 0 h 5887056"/>
              <a:gd name="connsiteX2" fmla="*/ 5368152 w 5368152"/>
              <a:gd name="connsiteY2" fmla="*/ 5517232 h 5887056"/>
              <a:gd name="connsiteX3" fmla="*/ 0 w 5368152"/>
              <a:gd name="connsiteY3" fmla="*/ 5887056 h 5887056"/>
              <a:gd name="connsiteX4" fmla="*/ 4064 w 5368152"/>
              <a:gd name="connsiteY4" fmla="*/ 0 h 5887056"/>
              <a:gd name="connsiteX0" fmla="*/ 4064 w 5368152"/>
              <a:gd name="connsiteY0" fmla="*/ 0 h 5887056"/>
              <a:gd name="connsiteX1" fmla="*/ 5368152 w 5368152"/>
              <a:gd name="connsiteY1" fmla="*/ 0 h 5887056"/>
              <a:gd name="connsiteX2" fmla="*/ 5368152 w 5368152"/>
              <a:gd name="connsiteY2" fmla="*/ 5517232 h 5887056"/>
              <a:gd name="connsiteX3" fmla="*/ 0 w 5368152"/>
              <a:gd name="connsiteY3" fmla="*/ 5887056 h 5887056"/>
              <a:gd name="connsiteX4" fmla="*/ 4064 w 5368152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  <a:gd name="connsiteX0" fmla="*/ 4064 w 5453496"/>
              <a:gd name="connsiteY0" fmla="*/ 0 h 5887056"/>
              <a:gd name="connsiteX1" fmla="*/ 5368152 w 5453496"/>
              <a:gd name="connsiteY1" fmla="*/ 0 h 5887056"/>
              <a:gd name="connsiteX2" fmla="*/ 5453496 w 5453496"/>
              <a:gd name="connsiteY2" fmla="*/ 5608672 h 5887056"/>
              <a:gd name="connsiteX3" fmla="*/ 0 w 5453496"/>
              <a:gd name="connsiteY3" fmla="*/ 5887056 h 5887056"/>
              <a:gd name="connsiteX4" fmla="*/ 4064 w 5453496"/>
              <a:gd name="connsiteY4" fmla="*/ 0 h 5887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53496" h="5887056">
                <a:moveTo>
                  <a:pt x="4064" y="0"/>
                </a:moveTo>
                <a:lnTo>
                  <a:pt x="5368152" y="0"/>
                </a:lnTo>
                <a:lnTo>
                  <a:pt x="5453496" y="5608672"/>
                </a:lnTo>
                <a:cubicBezTo>
                  <a:pt x="3706784" y="5632379"/>
                  <a:pt x="1882856" y="5568709"/>
                  <a:pt x="0" y="5887056"/>
                </a:cubicBezTo>
                <a:cubicBezTo>
                  <a:pt x="1355" y="3924704"/>
                  <a:pt x="2709" y="1962352"/>
                  <a:pt x="4064" y="0"/>
                </a:cubicBezTo>
                <a:close/>
              </a:path>
            </a:pathLst>
          </a:custGeom>
          <a:gradFill>
            <a:gsLst>
              <a:gs pos="0">
                <a:srgbClr val="B8B8B8"/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9" name="Tartalom helye 2">
            <a:extLst>
              <a:ext uri="{FF2B5EF4-FFF2-40B4-BE49-F238E27FC236}">
                <a16:creationId xmlns:a16="http://schemas.microsoft.com/office/drawing/2014/main" id="{4EA31614-CAC4-46B9-BA0D-C26767C42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7848872" cy="509857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hu-HU" sz="3100" dirty="0"/>
              <a:t>3 régió kategória változatlanul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hu-HU" sz="3100" dirty="0"/>
              <a:t>11 tematikus cél </a:t>
            </a:r>
            <a:r>
              <a:rPr lang="hu-HU" sz="3100" dirty="0">
                <a:sym typeface="Wingdings" panose="05000000000000000000" pitchFamily="2" charset="2"/>
              </a:rPr>
              <a:t> </a:t>
            </a:r>
            <a:r>
              <a:rPr lang="hu-HU" sz="3100" dirty="0"/>
              <a:t>5 prioritás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hu-HU" sz="3100" dirty="0"/>
              <a:t>n+3 szabály </a:t>
            </a:r>
            <a:r>
              <a:rPr lang="hu-HU" sz="3100" dirty="0">
                <a:sym typeface="Wingdings" panose="05000000000000000000" pitchFamily="2" charset="2"/>
              </a:rPr>
              <a:t> n+2</a:t>
            </a:r>
            <a:endParaRPr lang="hu-HU" sz="3100" dirty="0"/>
          </a:p>
          <a:p>
            <a:pPr marL="0" indent="0">
              <a:lnSpc>
                <a:spcPct val="160000"/>
              </a:lnSpc>
              <a:buNone/>
            </a:pPr>
            <a:r>
              <a:rPr lang="hu-HU" sz="3100" dirty="0"/>
              <a:t>Egyszerűsítés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3100" dirty="0"/>
              <a:t>Rendszeres jelentéstétel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3100" dirty="0"/>
              <a:t>2024: félidős értékelés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3100" dirty="0"/>
              <a:t>Előnyben: fenntartható városfejlesztés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hu-HU" sz="3100" dirty="0"/>
              <a:t>Rugalmas keret: prioritások közötti átcsoportosítás</a:t>
            </a:r>
          </a:p>
          <a:p>
            <a:pPr marL="0" indent="0">
              <a:lnSpc>
                <a:spcPct val="170000"/>
              </a:lnSpc>
              <a:buNone/>
            </a:pPr>
            <a:endParaRPr lang="hu-HU" sz="2000" dirty="0"/>
          </a:p>
          <a:p>
            <a:pPr marL="0" indent="0">
              <a:lnSpc>
                <a:spcPct val="170000"/>
              </a:lnSpc>
              <a:buNone/>
            </a:pPr>
            <a:endParaRPr lang="hu-HU" sz="2000" dirty="0"/>
          </a:p>
          <a:p>
            <a:pPr marL="0" indent="0">
              <a:lnSpc>
                <a:spcPct val="170000"/>
              </a:lnSpc>
              <a:buNone/>
            </a:pPr>
            <a:endParaRPr lang="hu-HU" sz="2000" dirty="0"/>
          </a:p>
          <a:p>
            <a:pPr marL="0" indent="0">
              <a:lnSpc>
                <a:spcPct val="150000"/>
              </a:lnSpc>
              <a:buNone/>
            </a:pPr>
            <a:endParaRPr lang="hu-HU" sz="20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3" t="29305" r="20833" b="12227"/>
          <a:stretch/>
        </p:blipFill>
        <p:spPr>
          <a:xfrm>
            <a:off x="4572000" y="1844824"/>
            <a:ext cx="4431847" cy="3194630"/>
          </a:xfrm>
          <a:prstGeom prst="rect">
            <a:avLst/>
          </a:prstGeom>
        </p:spPr>
      </p:pic>
      <p:cxnSp>
        <p:nvCxnSpPr>
          <p:cNvPr id="3" name="Egyenes összekötő 2">
            <a:extLst>
              <a:ext uri="{FF2B5EF4-FFF2-40B4-BE49-F238E27FC236}">
                <a16:creationId xmlns:a16="http://schemas.microsoft.com/office/drawing/2014/main" id="{043667A6-D803-4C18-ADBD-687CB2CCFC08}"/>
              </a:ext>
            </a:extLst>
          </p:cNvPr>
          <p:cNvCxnSpPr/>
          <p:nvPr/>
        </p:nvCxnSpPr>
        <p:spPr>
          <a:xfrm>
            <a:off x="395536" y="2132856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>
            <a:extLst>
              <a:ext uri="{FF2B5EF4-FFF2-40B4-BE49-F238E27FC236}">
                <a16:creationId xmlns:a16="http://schemas.microsoft.com/office/drawing/2014/main" id="{18ACFC46-CCAB-447B-8C13-3F238FB55E96}"/>
              </a:ext>
            </a:extLst>
          </p:cNvPr>
          <p:cNvCxnSpPr/>
          <p:nvPr/>
        </p:nvCxnSpPr>
        <p:spPr>
          <a:xfrm>
            <a:off x="395536" y="2737857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E1ED7AD1-D3E0-456E-A7C6-B54CD38510D5}"/>
              </a:ext>
            </a:extLst>
          </p:cNvPr>
          <p:cNvCxnSpPr/>
          <p:nvPr/>
        </p:nvCxnSpPr>
        <p:spPr>
          <a:xfrm>
            <a:off x="395536" y="3342858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14">
            <a:extLst>
              <a:ext uri="{FF2B5EF4-FFF2-40B4-BE49-F238E27FC236}">
                <a16:creationId xmlns:a16="http://schemas.microsoft.com/office/drawing/2014/main" id="{4D5E2810-C53B-48CE-8AC3-5B72C8E151D1}"/>
              </a:ext>
            </a:extLst>
          </p:cNvPr>
          <p:cNvCxnSpPr/>
          <p:nvPr/>
        </p:nvCxnSpPr>
        <p:spPr>
          <a:xfrm>
            <a:off x="395536" y="3947859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>
            <a:extLst>
              <a:ext uri="{FF2B5EF4-FFF2-40B4-BE49-F238E27FC236}">
                <a16:creationId xmlns:a16="http://schemas.microsoft.com/office/drawing/2014/main" id="{27AA4353-1C4D-402E-B582-D513FB49356C}"/>
              </a:ext>
            </a:extLst>
          </p:cNvPr>
          <p:cNvCxnSpPr/>
          <p:nvPr/>
        </p:nvCxnSpPr>
        <p:spPr>
          <a:xfrm>
            <a:off x="395536" y="4552860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>
            <a:extLst>
              <a:ext uri="{FF2B5EF4-FFF2-40B4-BE49-F238E27FC236}">
                <a16:creationId xmlns:a16="http://schemas.microsoft.com/office/drawing/2014/main" id="{17266F85-6FD0-4A42-B61F-7AC1847028DF}"/>
              </a:ext>
            </a:extLst>
          </p:cNvPr>
          <p:cNvCxnSpPr/>
          <p:nvPr/>
        </p:nvCxnSpPr>
        <p:spPr>
          <a:xfrm>
            <a:off x="395536" y="5157861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17">
            <a:extLst>
              <a:ext uri="{FF2B5EF4-FFF2-40B4-BE49-F238E27FC236}">
                <a16:creationId xmlns:a16="http://schemas.microsoft.com/office/drawing/2014/main" id="{0CB27501-67F4-42E5-891C-07F86F985CAC}"/>
              </a:ext>
            </a:extLst>
          </p:cNvPr>
          <p:cNvCxnSpPr/>
          <p:nvPr/>
        </p:nvCxnSpPr>
        <p:spPr>
          <a:xfrm>
            <a:off x="395536" y="5762863"/>
            <a:ext cx="4176464" cy="0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églalap 7"/>
          <p:cNvSpPr/>
          <p:nvPr/>
        </p:nvSpPr>
        <p:spPr>
          <a:xfrm>
            <a:off x="5978751" y="548680"/>
            <a:ext cx="2983509" cy="8617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txBody>
          <a:bodyPr wrap="none" lIns="91440" tIns="45720" rIns="91440" bIns="45720">
            <a:spAutoFit/>
            <a:scene3d>
              <a:camera prst="isometricOffAxis2Lef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hu-HU" sz="5000" b="1" cap="all" spc="0" dirty="0">
                <a:ln/>
                <a:solidFill>
                  <a:schemeClr val="accent3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2021-2027</a:t>
            </a:r>
          </a:p>
        </p:txBody>
      </p:sp>
    </p:spTree>
    <p:extLst>
      <p:ext uri="{BB962C8B-B14F-4D97-AF65-F5344CB8AC3E}">
        <p14:creationId xmlns:p14="http://schemas.microsoft.com/office/powerpoint/2010/main" val="3984591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églalap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hu-HU" sz="2400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2223FC4-7492-4296-98A0-45C5D71B86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39119" y="-99392"/>
            <a:ext cx="7657951" cy="756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71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11912</TotalTime>
  <Words>352</Words>
  <Application>Microsoft Office PowerPoint</Application>
  <PresentationFormat>Diavetítés a képernyőre (4:3 oldalarány)</PresentationFormat>
  <Paragraphs>163</Paragraphs>
  <Slides>10</Slides>
  <Notes>8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2</vt:i4>
      </vt:variant>
      <vt:variant>
        <vt:lpstr>Diacímek</vt:lpstr>
      </vt:variant>
      <vt:variant>
        <vt:i4>10</vt:i4>
      </vt:variant>
    </vt:vector>
  </HeadingPairs>
  <TitlesOfParts>
    <vt:vector size="14" baseType="lpstr">
      <vt:lpstr>Arial</vt:lpstr>
      <vt:lpstr>Calibri</vt:lpstr>
      <vt:lpstr>Office-téma</vt:lpstr>
      <vt:lpstr>1_Office-téma</vt:lpstr>
      <vt:lpstr> paktumok célegyenesben – foglalkoztatási megállapodások szakmai előrehaladása </vt:lpstr>
      <vt:lpstr>A TOP fejlesztési irányai - forrásfelosztás</vt:lpstr>
      <vt:lpstr>Megyei jogú városok szerződött forrásai </vt:lpstr>
      <vt:lpstr>Foglalkoztatási és munkanélküliségi ráta alakulása (%) </vt:lpstr>
      <vt:lpstr>Paktumok – keresletvezérelt program</vt:lpstr>
      <vt:lpstr>Indikátorteljesítés 2019 III. negyedév</vt:lpstr>
      <vt:lpstr> Projektek megvalósítási ideje és pénzügyi előrehaladása </vt:lpstr>
      <vt:lpstr>A paktumok jövője – kohéziós politika 2020+</vt:lpstr>
      <vt:lpstr>PowerPoint-bemutató</vt:lpstr>
      <vt:lpstr>  KÖSZÖNÖM A FIGYELMET!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Péter Göndör</dc:creator>
  <cp:lastModifiedBy>Peter Gondor</cp:lastModifiedBy>
  <cp:revision>929</cp:revision>
  <cp:lastPrinted>2018-10-03T07:29:17Z</cp:lastPrinted>
  <dcterms:created xsi:type="dcterms:W3CDTF">2014-03-03T11:13:53Z</dcterms:created>
  <dcterms:modified xsi:type="dcterms:W3CDTF">2019-12-02T21:51:30Z</dcterms:modified>
</cp:coreProperties>
</file>